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0" r:id="rId6"/>
    <p:sldMasterId id="2147483672" r:id="rId7"/>
    <p:sldMasterId id="2147483684" r:id="rId8"/>
  </p:sldMasterIdLst>
  <p:sldIdLst>
    <p:sldId id="256" r:id="rId9"/>
    <p:sldId id="322" r:id="rId10"/>
    <p:sldId id="323" r:id="rId11"/>
    <p:sldId id="324" r:id="rId12"/>
    <p:sldId id="325" r:id="rId13"/>
    <p:sldId id="326" r:id="rId14"/>
    <p:sldId id="327" r:id="rId15"/>
    <p:sldId id="328" r:id="rId16"/>
    <p:sldId id="329" r:id="rId17"/>
    <p:sldId id="330" r:id="rId18"/>
    <p:sldId id="331" r:id="rId19"/>
    <p:sldId id="339" r:id="rId20"/>
    <p:sldId id="358" r:id="rId21"/>
    <p:sldId id="332" r:id="rId22"/>
    <p:sldId id="333" r:id="rId23"/>
    <p:sldId id="334" r:id="rId24"/>
    <p:sldId id="335" r:id="rId25"/>
    <p:sldId id="336" r:id="rId26"/>
    <p:sldId id="337" r:id="rId27"/>
    <p:sldId id="338" r:id="rId28"/>
    <p:sldId id="340" r:id="rId29"/>
    <p:sldId id="341" r:id="rId30"/>
    <p:sldId id="356" r:id="rId31"/>
    <p:sldId id="355" r:id="rId32"/>
    <p:sldId id="343" r:id="rId33"/>
    <p:sldId id="345" r:id="rId34"/>
    <p:sldId id="344" r:id="rId35"/>
    <p:sldId id="360" r:id="rId36"/>
    <p:sldId id="353" r:id="rId37"/>
    <p:sldId id="346" r:id="rId38"/>
    <p:sldId id="350" r:id="rId39"/>
    <p:sldId id="351" r:id="rId40"/>
    <p:sldId id="352" r:id="rId41"/>
    <p:sldId id="357" r:id="rId42"/>
    <p:sldId id="3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00FF"/>
    <a:srgbClr val="CCFFCC"/>
    <a:srgbClr val="FFFF66"/>
    <a:srgbClr val="33CC33"/>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68" autoAdjust="0"/>
    <p:restoredTop sz="94660"/>
  </p:normalViewPr>
  <p:slideViewPr>
    <p:cSldViewPr>
      <p:cViewPr varScale="1">
        <p:scale>
          <a:sx n="114" d="100"/>
          <a:sy n="114" d="100"/>
        </p:scale>
        <p:origin x="840"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27448" y="1412778"/>
            <a:ext cx="10657184" cy="1470025"/>
          </a:xfrm>
        </p:spPr>
        <p:txBody>
          <a:bodyPr/>
          <a:lstStyle>
            <a:lvl1pPr algn="l">
              <a:defRPr b="1" baseline="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1134221" y="2883051"/>
            <a:ext cx="6593960" cy="1914102"/>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037ADB-4FB9-482D-A1A4-E1F489B212F5}" type="datetimeFigureOut">
              <a:rPr lang="en-US" smtClean="0"/>
              <a:t>6/3/2021</a:t>
            </a:fld>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9200" y="274641"/>
            <a:ext cx="2743200" cy="5851525"/>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037ADB-4FB9-482D-A1A4-E1F489B212F5}" type="datetimeFigureOut">
              <a:rPr lang="en-US" smtClean="0"/>
              <a:t>6/3/2021</a:t>
            </a:fld>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9403" y="188640"/>
            <a:ext cx="10753195" cy="980728"/>
          </a:xfrm>
        </p:spPr>
        <p:txBody>
          <a:bodyPr anchor="b">
            <a:norm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Subtitle 2"/>
          <p:cNvSpPr>
            <a:spLocks noGrp="1"/>
          </p:cNvSpPr>
          <p:nvPr>
            <p:ph type="subTitle" idx="1" hasCustomPrompt="1"/>
          </p:nvPr>
        </p:nvSpPr>
        <p:spPr>
          <a:xfrm>
            <a:off x="719403" y="1916832"/>
            <a:ext cx="10849205" cy="432048"/>
          </a:xfrm>
        </p:spPr>
        <p:txBody>
          <a:bodyPr>
            <a:noAutofit/>
          </a:bodyPr>
          <a:lstStyle>
            <a:lvl1pPr marL="0" indent="0" algn="l">
              <a:buNone/>
              <a:defRPr sz="3200" b="1">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8" name="Text Placeholder 2"/>
          <p:cNvSpPr>
            <a:spLocks noGrp="1"/>
          </p:cNvSpPr>
          <p:nvPr>
            <p:ph idx="10"/>
          </p:nvPr>
        </p:nvSpPr>
        <p:spPr>
          <a:xfrm>
            <a:off x="719403" y="2636912"/>
            <a:ext cx="10849205" cy="3024336"/>
          </a:xfrm>
          <a:prstGeom prst="rect">
            <a:avLst/>
          </a:prstGeom>
        </p:spPr>
        <p:txBody>
          <a:bodyPr vert="horz" lIns="91440" tIns="45720" rIns="91440" bIns="45720" rtlCol="0">
            <a:normAutofit/>
          </a:bodyPr>
          <a:lstStyle>
            <a:lvl1pPr>
              <a:defRPr>
                <a:solidFill>
                  <a:schemeClr val="tx1">
                    <a:lumMod val="65000"/>
                    <a:lumOff val="35000"/>
                  </a:schemeClr>
                </a:solidFill>
                <a:latin typeface="Arial" panose="020B0604020202020204" pitchFamily="34" charset="0"/>
                <a:cs typeface="Arial" panose="020B0604020202020204" pitchFamily="34" charset="0"/>
              </a:defRPr>
            </a:lvl1pPr>
            <a:lvl2pPr>
              <a:defRPr>
                <a:solidFill>
                  <a:schemeClr val="tx1">
                    <a:lumMod val="65000"/>
                    <a:lumOff val="35000"/>
                  </a:schemeClr>
                </a:solidFill>
                <a:latin typeface="Arial" panose="020B0604020202020204" pitchFamily="34" charset="0"/>
                <a:cs typeface="Arial" panose="020B0604020202020204" pitchFamily="34" charset="0"/>
              </a:defRPr>
            </a:lvl2pPr>
            <a:lvl3pPr>
              <a:defRPr>
                <a:solidFill>
                  <a:schemeClr val="tx1">
                    <a:lumMod val="65000"/>
                    <a:lumOff val="35000"/>
                  </a:schemeClr>
                </a:solidFill>
                <a:latin typeface="Arial" panose="020B0604020202020204" pitchFamily="34" charset="0"/>
                <a:cs typeface="Arial" panose="020B0604020202020204" pitchFamily="34" charset="0"/>
              </a:defRPr>
            </a:lvl3pPr>
            <a:lvl4pPr>
              <a:defRPr>
                <a:solidFill>
                  <a:schemeClr val="tx1">
                    <a:lumMod val="65000"/>
                    <a:lumOff val="35000"/>
                  </a:schemeClr>
                </a:solidFill>
                <a:latin typeface="Arial" panose="020B0604020202020204" pitchFamily="34" charset="0"/>
                <a:cs typeface="Arial" panose="020B0604020202020204" pitchFamily="34" charset="0"/>
              </a:defRPr>
            </a:lvl4pPr>
            <a:lvl5pPr>
              <a:defRPr>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733064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9403" y="188640"/>
            <a:ext cx="10753195" cy="980728"/>
          </a:xfrm>
        </p:spPr>
        <p:txBody>
          <a:bodyPr anchor="b">
            <a:norm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Subtitle 2"/>
          <p:cNvSpPr>
            <a:spLocks noGrp="1"/>
          </p:cNvSpPr>
          <p:nvPr>
            <p:ph type="subTitle" idx="1" hasCustomPrompt="1"/>
          </p:nvPr>
        </p:nvSpPr>
        <p:spPr>
          <a:xfrm>
            <a:off x="719403" y="1916832"/>
            <a:ext cx="10849205" cy="432048"/>
          </a:xfrm>
        </p:spPr>
        <p:txBody>
          <a:bodyPr>
            <a:noAutofit/>
          </a:bodyPr>
          <a:lstStyle>
            <a:lvl1pPr marL="0" indent="0" algn="l">
              <a:buNone/>
              <a:defRPr sz="3200" b="1">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8" name="Text Placeholder 2"/>
          <p:cNvSpPr>
            <a:spLocks noGrp="1"/>
          </p:cNvSpPr>
          <p:nvPr>
            <p:ph idx="10"/>
          </p:nvPr>
        </p:nvSpPr>
        <p:spPr>
          <a:xfrm>
            <a:off x="719403" y="2636912"/>
            <a:ext cx="10849205" cy="3024336"/>
          </a:xfrm>
          <a:prstGeom prst="rect">
            <a:avLst/>
          </a:prstGeom>
        </p:spPr>
        <p:txBody>
          <a:bodyPr vert="horz" lIns="91440" tIns="45720" rIns="91440" bIns="45720" rtlCol="0">
            <a:normAutofit/>
          </a:bodyPr>
          <a:lstStyle>
            <a:lvl1pPr>
              <a:defRPr>
                <a:solidFill>
                  <a:schemeClr val="tx1">
                    <a:lumMod val="65000"/>
                    <a:lumOff val="35000"/>
                  </a:schemeClr>
                </a:solidFill>
                <a:latin typeface="Arial" panose="020B0604020202020204" pitchFamily="34" charset="0"/>
                <a:cs typeface="Arial" panose="020B0604020202020204" pitchFamily="34" charset="0"/>
              </a:defRPr>
            </a:lvl1pPr>
            <a:lvl2pPr>
              <a:defRPr>
                <a:solidFill>
                  <a:schemeClr val="tx1">
                    <a:lumMod val="65000"/>
                    <a:lumOff val="35000"/>
                  </a:schemeClr>
                </a:solidFill>
                <a:latin typeface="Arial" panose="020B0604020202020204" pitchFamily="34" charset="0"/>
                <a:cs typeface="Arial" panose="020B0604020202020204" pitchFamily="34" charset="0"/>
              </a:defRPr>
            </a:lvl2pPr>
            <a:lvl3pPr>
              <a:defRPr>
                <a:solidFill>
                  <a:schemeClr val="tx1">
                    <a:lumMod val="65000"/>
                    <a:lumOff val="35000"/>
                  </a:schemeClr>
                </a:solidFill>
                <a:latin typeface="Arial" panose="020B0604020202020204" pitchFamily="34" charset="0"/>
                <a:cs typeface="Arial" panose="020B0604020202020204" pitchFamily="34" charset="0"/>
              </a:defRPr>
            </a:lvl3pPr>
            <a:lvl4pPr>
              <a:defRPr>
                <a:solidFill>
                  <a:schemeClr val="tx1">
                    <a:lumMod val="65000"/>
                    <a:lumOff val="35000"/>
                  </a:schemeClr>
                </a:solidFill>
                <a:latin typeface="Arial" panose="020B0604020202020204" pitchFamily="34" charset="0"/>
                <a:cs typeface="Arial" panose="020B0604020202020204" pitchFamily="34" charset="0"/>
              </a:defRPr>
            </a:lvl4pPr>
            <a:lvl5pPr>
              <a:defRPr>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60044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763624D-2D64-4326-B42C-B6C857663422}"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4051645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39"/>
            <a:ext cx="10515600" cy="2852737"/>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1" y="4589465"/>
            <a:ext cx="10515600" cy="1071784"/>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63624D-2D64-4326-B42C-B6C857663422}"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1294169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sz="half" idx="1"/>
          </p:nvPr>
        </p:nvSpPr>
        <p:spPr>
          <a:xfrm>
            <a:off x="838200" y="1825625"/>
            <a:ext cx="5156200" cy="38356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825625"/>
            <a:ext cx="5156200" cy="38356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763624D-2D64-4326-B42C-B6C857663422}"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2767456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7" y="365126"/>
            <a:ext cx="10515600" cy="1325563"/>
          </a:xfrm>
        </p:spPr>
        <p:txBody>
          <a:bodyPr/>
          <a:lstStyle/>
          <a:p>
            <a:r>
              <a:rPr lang="en-US" dirty="0"/>
              <a:t>CLICK TO EDIT MASTER TITLE STYLE</a:t>
            </a:r>
            <a:endParaRPr lang="en-CA" dirty="0"/>
          </a:p>
        </p:txBody>
      </p:sp>
      <p:sp>
        <p:nvSpPr>
          <p:cNvPr id="3" name="Text Placeholder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40318" y="2505075"/>
            <a:ext cx="5158316" cy="30841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717" cy="30841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8763624D-2D64-4326-B42C-B6C857663422}" type="datetimeFigureOut">
              <a:rPr lang="en-CA" smtClean="0"/>
              <a:t>2021-06-03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3636263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8763624D-2D64-4326-B42C-B6C857663422}" type="datetimeFigureOut">
              <a:rPr lang="en-CA" smtClean="0"/>
              <a:t>2021-06-03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1688014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3624D-2D64-4326-B42C-B6C857663422}" type="datetimeFigureOut">
              <a:rPr lang="en-CA" smtClean="0"/>
              <a:t>2021-06-03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164131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cap="all"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037ADB-4FB9-482D-A1A4-E1F489B212F5}" type="datetimeFigureOut">
              <a:rPr lang="en-US" smtClean="0"/>
              <a:t>6/3/2021</a:t>
            </a:fld>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63624D-2D64-4326-B42C-B6C857663422}"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279827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63624D-2D64-4326-B42C-B6C857663422}"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2218272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763624D-2D64-4326-B42C-B6C857663422}"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1317939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5"/>
            <a:ext cx="2628900" cy="5811838"/>
          </a:xfrm>
        </p:spPr>
        <p:txBody>
          <a:bodyPr vert="eaVert"/>
          <a:lstStyle/>
          <a:p>
            <a:r>
              <a:rPr lang="en-US" dirty="0"/>
              <a:t>CLICK TO EDIT MASTER TITLE STYLE</a:t>
            </a:r>
            <a:endParaRPr lang="en-CA" dirty="0"/>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763624D-2D64-4326-B42C-B6C857663422}"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5161A0-0E6A-4BED-9027-1915FC7FE8F8}" type="slidenum">
              <a:rPr lang="en-CA" smtClean="0"/>
              <a:t>‹#›</a:t>
            </a:fld>
            <a:endParaRPr lang="en-CA"/>
          </a:p>
        </p:txBody>
      </p:sp>
    </p:spTree>
    <p:extLst>
      <p:ext uri="{BB962C8B-B14F-4D97-AF65-F5344CB8AC3E}">
        <p14:creationId xmlns:p14="http://schemas.microsoft.com/office/powerpoint/2010/main" val="1787756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1122363"/>
            <a:ext cx="9829800" cy="2387600"/>
          </a:xfrm>
        </p:spPr>
        <p:txBody>
          <a:bodyPr anchor="b"/>
          <a:lstStyle>
            <a:lvl1pPr algn="ctr">
              <a:defRPr sz="6000" b="1">
                <a:solidFill>
                  <a:schemeClr val="tx1">
                    <a:lumMod val="65000"/>
                    <a:lumOff val="35000"/>
                  </a:schemeClr>
                </a:solidFill>
                <a:latin typeface="Arial" panose="020B0604020202020204" pitchFamily="34" charset="0"/>
                <a:cs typeface="Arial" panose="020B0604020202020204" pitchFamily="34" charset="0"/>
              </a:defRPr>
            </a:lvl1pPr>
          </a:lstStyle>
          <a:p>
            <a:r>
              <a:rPr lang="en-US" dirty="0"/>
              <a:t>CLICK TO EDIT</a:t>
            </a:r>
            <a:br>
              <a:rPr lang="en-US" dirty="0"/>
            </a:br>
            <a:r>
              <a:rPr lang="en-US" dirty="0"/>
              <a:t>MASTER TITLE STYLE</a:t>
            </a:r>
            <a:endParaRPr lang="en-CA" dirty="0"/>
          </a:p>
        </p:txBody>
      </p:sp>
      <p:sp>
        <p:nvSpPr>
          <p:cNvPr id="3" name="Subtitle 2"/>
          <p:cNvSpPr>
            <a:spLocks noGrp="1"/>
          </p:cNvSpPr>
          <p:nvPr>
            <p:ph type="subTitle" idx="1" hasCustomPrompt="1"/>
          </p:nvPr>
        </p:nvSpPr>
        <p:spPr>
          <a:xfrm>
            <a:off x="838200" y="3602038"/>
            <a:ext cx="9829800" cy="1655762"/>
          </a:xfrm>
        </p:spPr>
        <p:txBody>
          <a:bodyPr/>
          <a:lstStyle>
            <a:lvl1pPr marL="0" indent="0" algn="ctr">
              <a:buNone/>
              <a:defRPr sz="2400" b="1">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4A30E44-05C0-4260-B99B-E186AF5B1155}" type="datetimeFigureOut">
              <a:rPr lang="en-CA" smtClean="0"/>
              <a:pPr/>
              <a:t>2021-06-03</a:t>
            </a:fld>
            <a:endParaRPr lang="en-CA"/>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CA"/>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0EABB74C-5149-46DF-A834-AD57A63B04DC}" type="slidenum">
              <a:rPr lang="en-CA" smtClean="0"/>
              <a:pPr/>
              <a:t>‹#›</a:t>
            </a:fld>
            <a:endParaRPr lang="en-CA"/>
          </a:p>
        </p:txBody>
      </p:sp>
    </p:spTree>
    <p:extLst>
      <p:ext uri="{BB962C8B-B14F-4D97-AF65-F5344CB8AC3E}">
        <p14:creationId xmlns:p14="http://schemas.microsoft.com/office/powerpoint/2010/main" val="1235690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4A30E44-05C0-4260-B99B-E186AF5B1155}"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2317479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39"/>
            <a:ext cx="10515600" cy="2852737"/>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94A30E44-05C0-4260-B99B-E186AF5B1155}"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1230065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94A30E44-05C0-4260-B99B-E186AF5B1155}"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4240766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7" y="365126"/>
            <a:ext cx="10515600" cy="1325563"/>
          </a:xfrm>
        </p:spPr>
        <p:txBody>
          <a:bodyPr/>
          <a:lstStyle/>
          <a:p>
            <a:r>
              <a:rPr lang="en-US" dirty="0"/>
              <a:t>CLICK TO EDIT MASTER TITLE STYLE</a:t>
            </a:r>
            <a:endParaRPr lang="en-CA" dirty="0"/>
          </a:p>
        </p:txBody>
      </p:sp>
      <p:sp>
        <p:nvSpPr>
          <p:cNvPr id="3" name="Text Placeholder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4A30E44-05C0-4260-B99B-E186AF5B1155}" type="datetimeFigureOut">
              <a:rPr lang="en-CA" smtClean="0"/>
              <a:t>2021-06-03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2635877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94A30E44-05C0-4260-B99B-E186AF5B1155}" type="datetimeFigureOut">
              <a:rPr lang="en-CA" smtClean="0"/>
              <a:t>2021-06-03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75758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037ADB-4FB9-482D-A1A4-E1F489B212F5}" type="datetimeFigureOut">
              <a:rPr lang="en-US" smtClean="0"/>
              <a:t>6/3/2021</a:t>
            </a:fld>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A30E44-05C0-4260-B99B-E186AF5B1155}" type="datetimeFigureOut">
              <a:rPr lang="en-CA" smtClean="0"/>
              <a:t>2021-06-03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40802228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94A30E44-05C0-4260-B99B-E186AF5B1155}"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3142535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A30E44-05C0-4260-B99B-E186AF5B1155}" type="datetimeFigureOut">
              <a:rPr lang="en-CA" smtClean="0"/>
              <a:t>2021-06-03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3128630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4A30E44-05C0-4260-B99B-E186AF5B1155}"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3809378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5"/>
            <a:ext cx="2628900" cy="5811838"/>
          </a:xfrm>
        </p:spPr>
        <p:txBody>
          <a:bodyPr vert="eaVert"/>
          <a:lstStyle/>
          <a:p>
            <a:r>
              <a:rPr lang="en-US" dirty="0"/>
              <a:t>CLICK TO EDIT MASTER TITLE STYLE</a:t>
            </a:r>
            <a:endParaRPr lang="en-CA" dirty="0"/>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4A30E44-05C0-4260-B99B-E186AF5B1155}" type="datetimeFigureOut">
              <a:rPr lang="en-CA" smtClean="0"/>
              <a:t>2021-06-03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EABB74C-5149-46DF-A834-AD57A63B04DC}" type="slidenum">
              <a:rPr lang="en-CA" smtClean="0"/>
              <a:t>‹#›</a:t>
            </a:fld>
            <a:endParaRPr lang="en-CA"/>
          </a:p>
        </p:txBody>
      </p:sp>
    </p:spTree>
    <p:extLst>
      <p:ext uri="{BB962C8B-B14F-4D97-AF65-F5344CB8AC3E}">
        <p14:creationId xmlns:p14="http://schemas.microsoft.com/office/powerpoint/2010/main" val="1184718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a:t>
            </a:r>
            <a:br>
              <a:rPr lang="en-US" dirty="0"/>
            </a:br>
            <a:r>
              <a:rPr lang="en-US" dirty="0"/>
              <a:t>MASTER TITLE STYLE</a:t>
            </a:r>
            <a:endParaRPr lang="en-CA"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Tree>
    <p:extLst>
      <p:ext uri="{BB962C8B-B14F-4D97-AF65-F5344CB8AC3E}">
        <p14:creationId xmlns:p14="http://schemas.microsoft.com/office/powerpoint/2010/main" val="2570328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1733502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39"/>
            <a:ext cx="10515600" cy="2852737"/>
          </a:xfrm>
        </p:spPr>
        <p:txBody>
          <a:bodyPr anchor="b"/>
          <a:lstStyle>
            <a:lvl1pPr>
              <a:defRPr sz="6000"/>
            </a:lvl1pPr>
          </a:lstStyle>
          <a:p>
            <a:r>
              <a:rPr lang="en-US" dirty="0"/>
              <a:t>CLICK TO EDIT </a:t>
            </a:r>
            <a:br>
              <a:rPr lang="en-US" dirty="0"/>
            </a:br>
            <a:r>
              <a:rPr lang="en-US" dirty="0"/>
              <a:t>MASTER TITLE STYLE</a:t>
            </a:r>
            <a:endParaRPr lang="en-CA"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b="1">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10428806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Content Placeholder 2"/>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3610675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7" y="365126"/>
            <a:ext cx="10515600" cy="1325563"/>
          </a:xfrm>
        </p:spPr>
        <p:txBody>
          <a:bodyPr/>
          <a:lstStyle/>
          <a:p>
            <a:r>
              <a:rPr lang="en-US" dirty="0"/>
              <a:t>CLICK TO EDIT MASTER TITLE STYLE</a:t>
            </a:r>
            <a:endParaRPr lang="en-CA" dirty="0"/>
          </a:p>
        </p:txBody>
      </p:sp>
      <p:sp>
        <p:nvSpPr>
          <p:cNvPr id="3" name="Text Placeholder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134686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cap="all" baseline="0"/>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037ADB-4FB9-482D-A1A4-E1F489B212F5}" type="datetimeFigureOut">
              <a:rPr lang="en-US" smtClean="0"/>
              <a:t>6/3/2021</a:t>
            </a:fld>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1774193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413606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2558471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3932767" cy="1600200"/>
          </a:xfrm>
        </p:spPr>
        <p:txBody>
          <a:bodyPr anchor="b"/>
          <a:lstStyle>
            <a:lvl1pPr>
              <a:defRPr sz="3200"/>
            </a:lvl1pPr>
          </a:lstStyle>
          <a:p>
            <a:r>
              <a:rPr lang="en-US" dirty="0"/>
              <a:t>CLICK TO EDIT MASTER TITLE STYLE</a:t>
            </a:r>
            <a:endParaRPr lang="en-CA" dirty="0"/>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2654632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CA"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41918708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5"/>
            <a:ext cx="2628900" cy="5811838"/>
          </a:xfrm>
        </p:spPr>
        <p:txBody>
          <a:bodyPr vert="eaVert"/>
          <a:lstStyle/>
          <a:p>
            <a:r>
              <a:rPr lang="en-US" dirty="0"/>
              <a:t>CLICK TO EDIT MASTER TITLE STYLE</a:t>
            </a:r>
            <a:endParaRPr lang="en-CA" dirty="0"/>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352BA614-9DC5-42CB-A96F-3868F9E3A0FA}" type="datetimeFigureOut">
              <a:rPr lang="en-CA" smtClean="0"/>
              <a:t>2021-06-03</a:t>
            </a:fld>
            <a:endParaRPr lang="en-CA"/>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6DDEFB-C338-4CC3-AED0-0813951CD817}" type="slidenum">
              <a:rPr lang="en-CA" smtClean="0"/>
              <a:t>‹#›</a:t>
            </a:fld>
            <a:endParaRPr lang="en-CA"/>
          </a:p>
        </p:txBody>
      </p:sp>
    </p:spTree>
    <p:extLst>
      <p:ext uri="{BB962C8B-B14F-4D97-AF65-F5344CB8AC3E}">
        <p14:creationId xmlns:p14="http://schemas.microsoft.com/office/powerpoint/2010/main" val="3503167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cap="all" baseline="0"/>
            </a:lvl1pPr>
          </a:lstStyle>
          <a:p>
            <a:r>
              <a:rPr lang="en-US"/>
              <a:t>Click to edit Master title style</a:t>
            </a:r>
            <a:endParaRPr lang="en-US" dirty="0"/>
          </a:p>
        </p:txBody>
      </p:sp>
      <p:sp>
        <p:nvSpPr>
          <p:cNvPr id="3" name="Text Placeholder 2"/>
          <p:cNvSpPr>
            <a:spLocks noGrp="1"/>
          </p:cNvSpPr>
          <p:nvPr>
            <p:ph type="body" idx="1" hasCustomPrompt="1"/>
          </p:nvPr>
        </p:nvSpPr>
        <p:spPr>
          <a:xfrm>
            <a:off x="609600" y="1535113"/>
            <a:ext cx="5386917" cy="639762"/>
          </a:xfrm>
        </p:spPr>
        <p:txBody>
          <a:bodyPr anchor="b">
            <a:normAutofit/>
          </a:bodyPr>
          <a:lstStyle>
            <a:lvl1pPr marL="0" indent="0">
              <a:buNone/>
              <a:defRPr sz="28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193369" y="1535113"/>
            <a:ext cx="5389033" cy="639762"/>
          </a:xfrm>
        </p:spPr>
        <p:txBody>
          <a:bodyPr anchor="b">
            <a:normAutofit/>
          </a:bodyPr>
          <a:lstStyle>
            <a:lvl1pPr marL="0" indent="0">
              <a:buNone/>
              <a:defRPr sz="28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037ADB-4FB9-482D-A1A4-E1F489B212F5}" type="datetimeFigureOut">
              <a:rPr lang="en-US" smtClean="0"/>
              <a:t>6/3/2021</a:t>
            </a:fld>
            <a:endParaRPr lang="en-US"/>
          </a:p>
        </p:txBody>
      </p:sp>
      <p:sp>
        <p:nvSpPr>
          <p:cNvPr id="9" name="Slide Number Placeholder 8"/>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a:t>CLICK TO EDIT MASTER TITLE STYLE</a:t>
            </a:r>
          </a:p>
        </p:txBody>
      </p:sp>
      <p:sp>
        <p:nvSpPr>
          <p:cNvPr id="3" name="Date Placeholder 2"/>
          <p:cNvSpPr>
            <a:spLocks noGrp="1"/>
          </p:cNvSpPr>
          <p:nvPr>
            <p:ph type="dt" sz="half" idx="10"/>
          </p:nvPr>
        </p:nvSpPr>
        <p:spPr/>
        <p:txBody>
          <a:bodyPr/>
          <a:lstStyle/>
          <a:p>
            <a:fld id="{6F037ADB-4FB9-482D-A1A4-E1F489B212F5}" type="datetimeFigureOut">
              <a:rPr lang="en-US" smtClean="0"/>
              <a:t>6/3/2021</a:t>
            </a:fld>
            <a:endParaRPr lang="en-US"/>
          </a:p>
        </p:txBody>
      </p:sp>
      <p:sp>
        <p:nvSpPr>
          <p:cNvPr id="5" name="Slide Number Placeholder 4"/>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037ADB-4FB9-482D-A1A4-E1F489B212F5}" type="datetimeFigureOut">
              <a:rPr lang="en-US" smtClean="0"/>
              <a:t>6/3/2021</a:t>
            </a:fld>
            <a:endParaRPr lang="en-US"/>
          </a:p>
        </p:txBody>
      </p:sp>
      <p:sp>
        <p:nvSpPr>
          <p:cNvPr id="4" name="Slide Number Placeholder 3"/>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6/3/2021</a:t>
            </a:fld>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800600"/>
            <a:ext cx="7315200" cy="566738"/>
          </a:xfrm>
        </p:spPr>
        <p:txBody>
          <a:bodyPr anchor="b">
            <a:normAutofit/>
          </a:bodyPr>
          <a:lstStyle>
            <a:lvl1pPr algn="l">
              <a:defRPr sz="24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6/3/2021</a:t>
            </a:fld>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3"/>
            <a:ext cx="10972800" cy="39890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65304"/>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37ADB-4FB9-482D-A1A4-E1F489B212F5}" type="datetimeFigureOut">
              <a:rPr lang="en-US" smtClean="0"/>
              <a:t>6/3/2021</a:t>
            </a:fld>
            <a:endParaRPr lang="en-US"/>
          </a:p>
        </p:txBody>
      </p:sp>
      <p:sp>
        <p:nvSpPr>
          <p:cNvPr id="6" name="Slide Number Placeholder 5"/>
          <p:cNvSpPr>
            <a:spLocks noGrp="1"/>
          </p:cNvSpPr>
          <p:nvPr>
            <p:ph type="sldNum" sz="quarter" idx="4"/>
          </p:nvPr>
        </p:nvSpPr>
        <p:spPr>
          <a:xfrm>
            <a:off x="8737600" y="6165304"/>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84AB2-A68C-446D-B258-F807154688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spcBef>
          <a:spcPct val="0"/>
        </a:spcBef>
        <a:buNone/>
        <a:defRPr sz="4400" b="1" kern="1200" cap="all" baseline="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922429"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376361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165304"/>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8763624D-2D64-4326-B42C-B6C857663422}" type="datetimeFigureOut">
              <a:rPr lang="en-CA" smtClean="0"/>
              <a:pPr/>
              <a:t>2021-06-03</a:t>
            </a:fld>
            <a:endParaRPr lang="en-CA" dirty="0"/>
          </a:p>
        </p:txBody>
      </p:sp>
      <p:sp>
        <p:nvSpPr>
          <p:cNvPr id="5" name="Footer Placeholder 4"/>
          <p:cNvSpPr>
            <a:spLocks noGrp="1"/>
          </p:cNvSpPr>
          <p:nvPr>
            <p:ph type="ftr" sz="quarter" idx="3"/>
          </p:nvPr>
        </p:nvSpPr>
        <p:spPr>
          <a:xfrm>
            <a:off x="4038600" y="6165304"/>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CA"/>
          </a:p>
        </p:txBody>
      </p:sp>
      <p:sp>
        <p:nvSpPr>
          <p:cNvPr id="6" name="Slide Number Placeholder 5"/>
          <p:cNvSpPr>
            <a:spLocks noGrp="1"/>
          </p:cNvSpPr>
          <p:nvPr>
            <p:ph type="sldNum" sz="quarter" idx="4"/>
          </p:nvPr>
        </p:nvSpPr>
        <p:spPr>
          <a:xfrm>
            <a:off x="8610600" y="6165304"/>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05161A0-0E6A-4BED-9027-1915FC7FE8F8}" type="slidenum">
              <a:rPr lang="en-CA" smtClean="0"/>
              <a:pPr/>
              <a:t>‹#›</a:t>
            </a:fld>
            <a:endParaRPr lang="en-CA"/>
          </a:p>
        </p:txBody>
      </p:sp>
    </p:spTree>
    <p:extLst>
      <p:ext uri="{BB962C8B-B14F-4D97-AF65-F5344CB8AC3E}">
        <p14:creationId xmlns:p14="http://schemas.microsoft.com/office/powerpoint/2010/main" val="3850334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lumMod val="65000"/>
              <a:lumOff val="3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10369"/>
            <a:ext cx="10634397"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37636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165304"/>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4A30E44-05C0-4260-B99B-E186AF5B1155}" type="datetimeFigureOut">
              <a:rPr lang="en-CA" smtClean="0"/>
              <a:pPr/>
              <a:t>2021-06-03</a:t>
            </a:fld>
            <a:endParaRPr lang="en-CA"/>
          </a:p>
        </p:txBody>
      </p:sp>
      <p:sp>
        <p:nvSpPr>
          <p:cNvPr id="5" name="Footer Placeholder 4"/>
          <p:cNvSpPr>
            <a:spLocks noGrp="1"/>
          </p:cNvSpPr>
          <p:nvPr>
            <p:ph type="ftr" sz="quarter" idx="3"/>
          </p:nvPr>
        </p:nvSpPr>
        <p:spPr>
          <a:xfrm>
            <a:off x="4038600" y="6165304"/>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CA" dirty="0"/>
          </a:p>
        </p:txBody>
      </p:sp>
      <p:sp>
        <p:nvSpPr>
          <p:cNvPr id="6" name="Slide Number Placeholder 5"/>
          <p:cNvSpPr>
            <a:spLocks noGrp="1"/>
          </p:cNvSpPr>
          <p:nvPr>
            <p:ph type="sldNum" sz="quarter" idx="4"/>
          </p:nvPr>
        </p:nvSpPr>
        <p:spPr>
          <a:xfrm>
            <a:off x="8610600" y="6165304"/>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EABB74C-5149-46DF-A834-AD57A63B04DC}" type="slidenum">
              <a:rPr lang="en-CA" smtClean="0"/>
              <a:pPr/>
              <a:t>‹#›</a:t>
            </a:fld>
            <a:endParaRPr lang="en-CA"/>
          </a:p>
        </p:txBody>
      </p:sp>
    </p:spTree>
    <p:extLst>
      <p:ext uri="{BB962C8B-B14F-4D97-AF65-F5344CB8AC3E}">
        <p14:creationId xmlns:p14="http://schemas.microsoft.com/office/powerpoint/2010/main" val="3847537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chemeClr val="tx1">
              <a:lumMod val="65000"/>
              <a:lumOff val="3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826419"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376361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Date Placeholder 3"/>
          <p:cNvSpPr>
            <a:spLocks noGrp="1"/>
          </p:cNvSpPr>
          <p:nvPr>
            <p:ph type="dt" sz="half" idx="2"/>
          </p:nvPr>
        </p:nvSpPr>
        <p:spPr>
          <a:xfrm>
            <a:off x="838200" y="6165304"/>
            <a:ext cx="2743200" cy="365125"/>
          </a:xfrm>
          <a:prstGeom prst="rect">
            <a:avLst/>
          </a:prstGeom>
        </p:spPr>
        <p:txBody>
          <a:bodyPr/>
          <a:lstStyle>
            <a:lvl1pPr>
              <a:defRPr sz="1200">
                <a:solidFill>
                  <a:schemeClr val="tx1">
                    <a:lumMod val="65000"/>
                    <a:lumOff val="35000"/>
                  </a:schemeClr>
                </a:solidFill>
                <a:latin typeface="Arial" panose="020B0604020202020204" pitchFamily="34" charset="0"/>
                <a:cs typeface="Arial" panose="020B0604020202020204" pitchFamily="34" charset="0"/>
              </a:defRPr>
            </a:lvl1pPr>
          </a:lstStyle>
          <a:p>
            <a:fld id="{352BA614-9DC5-42CB-A96F-3868F9E3A0FA}" type="datetimeFigureOut">
              <a:rPr lang="en-CA" smtClean="0"/>
              <a:pPr/>
              <a:t>2021-06-03</a:t>
            </a:fld>
            <a:endParaRPr lang="en-CA" dirty="0"/>
          </a:p>
        </p:txBody>
      </p:sp>
      <p:sp>
        <p:nvSpPr>
          <p:cNvPr id="8" name="Footer Placeholder 4"/>
          <p:cNvSpPr>
            <a:spLocks noGrp="1"/>
          </p:cNvSpPr>
          <p:nvPr>
            <p:ph type="ftr" sz="quarter" idx="3"/>
          </p:nvPr>
        </p:nvSpPr>
        <p:spPr>
          <a:xfrm>
            <a:off x="4038600" y="6165304"/>
            <a:ext cx="4114800" cy="365125"/>
          </a:xfrm>
          <a:prstGeom prst="rect">
            <a:avLst/>
          </a:prstGeom>
        </p:spPr>
        <p:txBody>
          <a:bodyPr/>
          <a:lstStyle>
            <a:lvl1pPr algn="ctr">
              <a:defRPr sz="1200">
                <a:solidFill>
                  <a:schemeClr val="tx1">
                    <a:lumMod val="65000"/>
                    <a:lumOff val="35000"/>
                  </a:schemeClr>
                </a:solidFill>
                <a:latin typeface="Arial" panose="020B0604020202020204" pitchFamily="34" charset="0"/>
                <a:cs typeface="Arial" panose="020B0604020202020204" pitchFamily="34" charset="0"/>
              </a:defRPr>
            </a:lvl1pPr>
          </a:lstStyle>
          <a:p>
            <a:endParaRPr lang="en-CA" dirty="0"/>
          </a:p>
        </p:txBody>
      </p:sp>
      <p:sp>
        <p:nvSpPr>
          <p:cNvPr id="9" name="Slide Number Placeholder 5"/>
          <p:cNvSpPr>
            <a:spLocks noGrp="1"/>
          </p:cNvSpPr>
          <p:nvPr>
            <p:ph type="sldNum" sz="quarter" idx="4"/>
          </p:nvPr>
        </p:nvSpPr>
        <p:spPr>
          <a:xfrm>
            <a:off x="8610600" y="6165304"/>
            <a:ext cx="2743200" cy="365125"/>
          </a:xfrm>
          <a:prstGeom prst="rect">
            <a:avLst/>
          </a:prstGeom>
        </p:spPr>
        <p:txBody>
          <a:bodyPr/>
          <a:lstStyle>
            <a:lvl1pPr algn="r">
              <a:defRPr sz="1200">
                <a:solidFill>
                  <a:schemeClr val="tx1">
                    <a:lumMod val="65000"/>
                    <a:lumOff val="35000"/>
                  </a:schemeClr>
                </a:solidFill>
                <a:latin typeface="Arial" panose="020B0604020202020204" pitchFamily="34" charset="0"/>
                <a:cs typeface="Arial" panose="020B0604020202020204" pitchFamily="34" charset="0"/>
              </a:defRPr>
            </a:lvl1pPr>
          </a:lstStyle>
          <a:p>
            <a:fld id="{116DDEFB-C338-4CC3-AED0-0813951CD817}" type="slidenum">
              <a:rPr lang="en-CA" smtClean="0"/>
              <a:pPr/>
              <a:t>‹#›</a:t>
            </a:fld>
            <a:endParaRPr lang="en-CA"/>
          </a:p>
        </p:txBody>
      </p:sp>
    </p:spTree>
    <p:extLst>
      <p:ext uri="{BB962C8B-B14F-4D97-AF65-F5344CB8AC3E}">
        <p14:creationId xmlns:p14="http://schemas.microsoft.com/office/powerpoint/2010/main" val="30426335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1" kern="1200">
          <a:solidFill>
            <a:schemeClr val="tx1">
              <a:lumMod val="65000"/>
              <a:lumOff val="3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 Id="rId9"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2.xml"/><Relationship Id="rId5" Type="http://schemas.openxmlformats.org/officeDocument/2006/relationships/image" Target="../media/image42.jpe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53.jpeg"/><Relationship Id="rId2" Type="http://schemas.openxmlformats.org/officeDocument/2006/relationships/image" Target="../media/image49.jpeg"/><Relationship Id="rId1" Type="http://schemas.openxmlformats.org/officeDocument/2006/relationships/slideLayout" Target="../slideLayouts/slideLayout12.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38.jpg"/><Relationship Id="rId9"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219" y="260648"/>
            <a:ext cx="11305256" cy="2554545"/>
          </a:xfrm>
          <a:prstGeom prst="rect">
            <a:avLst/>
          </a:prstGeom>
        </p:spPr>
        <p:txBody>
          <a:bodyPr wrap="square">
            <a:spAutoFit/>
          </a:bodyPr>
          <a:lstStyle/>
          <a:p>
            <a:pPr algn="ctr"/>
            <a:r>
              <a:rPr lang="en-US" sz="40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AQMEII 4 Deposition: </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Current Status of the Fourth Phase of the Air Quality Model Evaluation International Initiative</a:t>
            </a:r>
            <a:b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n-CA"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Rectangle 4"/>
          <p:cNvSpPr/>
          <p:nvPr/>
        </p:nvSpPr>
        <p:spPr>
          <a:xfrm>
            <a:off x="1775520" y="2924944"/>
            <a:ext cx="9384704" cy="1200329"/>
          </a:xfrm>
          <a:prstGeom prst="rect">
            <a:avLst/>
          </a:prstGeom>
        </p:spPr>
        <p:txBody>
          <a:bodyPr wrap="square">
            <a:spAutoFit/>
          </a:bodyPr>
          <a:lstStyle/>
          <a:p>
            <a:pPr algn="ctr"/>
            <a:r>
              <a:rPr lang="en-US" sz="3600" b="1" u="sng" dirty="0">
                <a:latin typeface="Calibri" panose="020F0502020204030204" pitchFamily="34" charset="0"/>
                <a:cs typeface="Times New Roman" panose="02020603050405020304" pitchFamily="18" charset="0"/>
              </a:rPr>
              <a:t>Presenter:  Paul Makar, Environment and Climate Change Canada</a:t>
            </a:r>
            <a:endParaRPr lang="en-CA" sz="3600" dirty="0"/>
          </a:p>
        </p:txBody>
      </p:sp>
      <p:sp>
        <p:nvSpPr>
          <p:cNvPr id="6" name="TextBox 5"/>
          <p:cNvSpPr txBox="1"/>
          <p:nvPr/>
        </p:nvSpPr>
        <p:spPr>
          <a:xfrm>
            <a:off x="758907" y="4077072"/>
            <a:ext cx="11208568" cy="584775"/>
          </a:xfrm>
          <a:prstGeom prst="rect">
            <a:avLst/>
          </a:prstGeom>
          <a:noFill/>
        </p:spPr>
        <p:txBody>
          <a:bodyPr wrap="square" rtlCol="0">
            <a:spAutoFit/>
          </a:bodyPr>
          <a:lstStyle/>
          <a:p>
            <a:pPr algn="ctr"/>
            <a:r>
              <a:rPr lang="en-US" sz="3200" i="1" baseline="30000" dirty="0">
                <a:latin typeface="Calibri" panose="020F0502020204030204" pitchFamily="34" charset="0"/>
                <a:cs typeface="Calibri" panose="020F0502020204030204" pitchFamily="34" charset="0"/>
              </a:rPr>
              <a:t>NADP meeting, May 11, 2021</a:t>
            </a:r>
            <a:endParaRPr lang="en-CA" sz="3200" i="1"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119336" y="1620083"/>
            <a:ext cx="11953328" cy="4678204"/>
          </a:xfrm>
          <a:prstGeom prst="rect">
            <a:avLst/>
          </a:prstGeom>
          <a:solidFill>
            <a:schemeClr val="bg1"/>
          </a:solidFill>
        </p:spPr>
        <p:txBody>
          <a:bodyPr wrap="square" rtlCol="0">
            <a:spAutoFit/>
          </a:bodyPr>
          <a:lstStyle/>
          <a:p>
            <a:pPr marL="171450" indent="-171450">
              <a:buFont typeface="Arial"/>
              <a:buChar char="•"/>
            </a:pPr>
            <a:r>
              <a:rPr lang="en-US" sz="2800" b="1" dirty="0">
                <a:latin typeface="Calibri" panose="020F0502020204030204" pitchFamily="34" charset="0"/>
                <a:cs typeface="Calibri" panose="020F0502020204030204" pitchFamily="34" charset="0"/>
              </a:rPr>
              <a:t>Identification of the variables to be requested was a key issue</a:t>
            </a:r>
          </a:p>
          <a:p>
            <a:pPr marL="171450" indent="-171450">
              <a:buFont typeface="Arial"/>
              <a:buChar char="•"/>
            </a:pPr>
            <a:r>
              <a:rPr lang="en-US" sz="2800" b="1" dirty="0">
                <a:latin typeface="Calibri" panose="020F0502020204030204" pitchFamily="34" charset="0"/>
                <a:cs typeface="Calibri" panose="020F0502020204030204" pitchFamily="34" charset="0"/>
              </a:rPr>
              <a:t>The steering group conducted a 1.5 year analysis to determine the variables to be reported, and how to report them.</a:t>
            </a:r>
          </a:p>
          <a:p>
            <a:pPr marL="171450" indent="-171450">
              <a:buFont typeface="Arial"/>
              <a:buChar char="•"/>
            </a:pPr>
            <a:r>
              <a:rPr lang="en-US" sz="2800" b="1" dirty="0">
                <a:latin typeface="Calibri" panose="020F0502020204030204" pitchFamily="34" charset="0"/>
                <a:cs typeface="Calibri" panose="020F0502020204030204" pitchFamily="34" charset="0"/>
              </a:rPr>
              <a:t>This analysis included:</a:t>
            </a:r>
          </a:p>
          <a:p>
            <a:pPr marL="628650" lvl="1" indent="-171450">
              <a:buFont typeface="Arial"/>
              <a:buChar char="•"/>
            </a:pPr>
            <a:r>
              <a:rPr lang="en-US" sz="2400" b="1" i="1" dirty="0">
                <a:latin typeface="Calibri" panose="020F0502020204030204" pitchFamily="34" charset="0"/>
                <a:cs typeface="Calibri" panose="020F0502020204030204" pitchFamily="34" charset="0"/>
              </a:rPr>
              <a:t>Harmonization of the nomenclatures</a:t>
            </a:r>
            <a:r>
              <a:rPr lang="en-US" sz="2400" b="1" dirty="0">
                <a:latin typeface="Calibri" panose="020F0502020204030204" pitchFamily="34" charset="0"/>
                <a:cs typeface="Calibri" panose="020F0502020204030204" pitchFamily="34" charset="0"/>
              </a:rPr>
              <a:t>: </a:t>
            </a:r>
          </a:p>
          <a:p>
            <a:pPr marL="1085850" lvl="2" indent="-171450">
              <a:buFont typeface="Arial"/>
              <a:buChar char="•"/>
            </a:pPr>
            <a:r>
              <a:rPr lang="en-US" b="1" dirty="0">
                <a:latin typeface="Calibri" panose="020F0502020204030204" pitchFamily="34" charset="0"/>
                <a:cs typeface="Calibri" panose="020F0502020204030204" pitchFamily="34" charset="0"/>
              </a:rPr>
              <a:t>Ensure a specific definition of a resistance or conductance would comprise the same processes across different models, since no common nomenclature existed in general and across schemes</a:t>
            </a:r>
          </a:p>
          <a:p>
            <a:pPr marL="628650" lvl="1" indent="-171450">
              <a:buFont typeface="Arial"/>
              <a:buChar char="•"/>
            </a:pPr>
            <a:r>
              <a:rPr lang="en-US" sz="2400" b="1" i="1" dirty="0">
                <a:latin typeface="Calibri" panose="020F0502020204030204" pitchFamily="34" charset="0"/>
                <a:cs typeface="Calibri" panose="020F0502020204030204" pitchFamily="34" charset="0"/>
              </a:rPr>
              <a:t>Harmonizing the reported land use categories</a:t>
            </a:r>
            <a:r>
              <a:rPr lang="en-US" sz="2400" b="1" dirty="0">
                <a:latin typeface="Calibri" panose="020F0502020204030204" pitchFamily="34" charset="0"/>
                <a:cs typeface="Calibri" panose="020F0502020204030204" pitchFamily="34" charset="0"/>
              </a:rPr>
              <a:t>:</a:t>
            </a:r>
          </a:p>
          <a:p>
            <a:pPr marL="1085850" lvl="2" indent="-171450">
              <a:buFont typeface="Arial"/>
              <a:buChar char="•"/>
            </a:pPr>
            <a:r>
              <a:rPr lang="en-US" b="1" dirty="0">
                <a:latin typeface="Calibri" panose="020F0502020204030204" pitchFamily="34" charset="0"/>
                <a:cs typeface="Calibri" panose="020F0502020204030204" pitchFamily="34" charset="0"/>
              </a:rPr>
              <a:t>Deposition diagnostics are reported on </a:t>
            </a:r>
            <a:r>
              <a:rPr lang="en-US" b="1" i="1" dirty="0">
                <a:latin typeface="Calibri" panose="020F0502020204030204" pitchFamily="34" charset="0"/>
                <a:cs typeface="Calibri" panose="020F0502020204030204" pitchFamily="34" charset="0"/>
              </a:rPr>
              <a:t>common AQMEII4 land use categories</a:t>
            </a:r>
            <a:r>
              <a:rPr lang="en-US" b="1" dirty="0">
                <a:latin typeface="Calibri" panose="020F0502020204030204" pitchFamily="34" charset="0"/>
                <a:cs typeface="Calibri" panose="020F0502020204030204" pitchFamily="34" charset="0"/>
              </a:rPr>
              <a:t>.</a:t>
            </a:r>
          </a:p>
          <a:p>
            <a:pPr marL="628650" lvl="1" indent="-171450">
              <a:buFont typeface="Arial"/>
              <a:buChar char="•"/>
            </a:pPr>
            <a:r>
              <a:rPr lang="en-US" sz="2400" b="1" i="1" dirty="0">
                <a:latin typeface="Calibri" panose="020F0502020204030204" pitchFamily="34" charset="0"/>
                <a:cs typeface="Calibri" panose="020F0502020204030204" pitchFamily="34" charset="0"/>
              </a:rPr>
              <a:t>Determining which variables and parameters best represent equivalent deposition-related pathways</a:t>
            </a:r>
            <a:r>
              <a:rPr lang="en-US" sz="2400" b="1" dirty="0">
                <a:latin typeface="Calibri" panose="020F0502020204030204" pitchFamily="34" charset="0"/>
                <a:cs typeface="Calibri" panose="020F0502020204030204" pitchFamily="34" charset="0"/>
              </a:rPr>
              <a:t>, </a:t>
            </a:r>
          </a:p>
          <a:p>
            <a:pPr marL="1085850" lvl="2" indent="-171450">
              <a:buFont typeface="Arial"/>
              <a:buChar char="•"/>
            </a:pPr>
            <a:r>
              <a:rPr lang="en-US" b="1" dirty="0">
                <a:latin typeface="Calibri" panose="020F0502020204030204" pitchFamily="34" charset="0"/>
                <a:cs typeface="Calibri" panose="020F0502020204030204" pitchFamily="34" charset="0"/>
              </a:rPr>
              <a:t>Across models with different deposition formulations.</a:t>
            </a:r>
          </a:p>
          <a:p>
            <a:pPr marL="1085850" lvl="2" indent="-171450">
              <a:buFont typeface="Arial"/>
              <a:buChar char="•"/>
            </a:pPr>
            <a:r>
              <a:rPr lang="en-US" b="1" dirty="0">
                <a:latin typeface="Calibri" panose="020F0502020204030204" pitchFamily="34" charset="0"/>
                <a:cs typeface="Calibri" panose="020F0502020204030204" pitchFamily="34" charset="0"/>
              </a:rPr>
              <a:t>The formula required for some reported parameters (effective conductance, effective fluxes) are </a:t>
            </a:r>
            <a:r>
              <a:rPr lang="en-US" b="1" i="1" dirty="0">
                <a:latin typeface="Calibri" panose="020F0502020204030204" pitchFamily="34" charset="0"/>
                <a:cs typeface="Calibri" panose="020F0502020204030204" pitchFamily="34" charset="0"/>
              </a:rPr>
              <a:t>model-specific</a:t>
            </a:r>
            <a:r>
              <a:rPr lang="en-US" b="1" dirty="0">
                <a:latin typeface="Calibri" panose="020F0502020204030204" pitchFamily="34" charset="0"/>
                <a:cs typeface="Calibri" panose="020F0502020204030204" pitchFamily="34" charset="0"/>
              </a:rPr>
              <a:t>.</a:t>
            </a:r>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Activity 1 Protocol</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037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1595021"/>
            <a:ext cx="1219200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While models have some resistance terms in common, the details vary considerably.  </a:t>
            </a:r>
          </a:p>
          <a:p>
            <a:pPr marL="457200" indent="-457200">
              <a:buFont typeface="Arial" panose="020B0604020202020204" pitchFamily="34" charset="0"/>
              <a:buChar char="•"/>
            </a:pPr>
            <a:r>
              <a:rPr lang="en-US" sz="2800" dirty="0"/>
              <a:t>Despite these differences between different resistance formulations, common deposition </a:t>
            </a:r>
            <a:r>
              <a:rPr lang="en-US" sz="2800" i="1" dirty="0"/>
              <a:t>pathways</a:t>
            </a:r>
            <a:r>
              <a:rPr lang="en-US" sz="2800" dirty="0"/>
              <a:t> may be compared using the concept of </a:t>
            </a:r>
            <a:r>
              <a:rPr lang="en-US" sz="2800" i="1" dirty="0"/>
              <a:t>effective conductance, </a:t>
            </a:r>
            <a:r>
              <a:rPr lang="en-US" sz="2800" dirty="0"/>
              <a:t>and an associated diagnostic, the</a:t>
            </a:r>
            <a:r>
              <a:rPr lang="en-US" sz="2800" i="1" dirty="0"/>
              <a:t> effective flux.</a:t>
            </a:r>
            <a:endParaRPr lang="en-US" sz="2800" dirty="0"/>
          </a:p>
        </p:txBody>
      </p:sp>
      <p:sp>
        <p:nvSpPr>
          <p:cNvPr id="3" name="TextBox 2"/>
          <p:cNvSpPr txBox="1"/>
          <p:nvPr/>
        </p:nvSpPr>
        <p:spPr>
          <a:xfrm>
            <a:off x="1235460" y="0"/>
            <a:ext cx="10225136"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Cross-comparing gas deposition algorithms can be difficult!</a:t>
            </a:r>
            <a:endParaRPr lang="en-CA" sz="4800" b="1" dirty="0">
              <a:solidFill>
                <a:srgbClr val="FFFF00"/>
              </a:solidFill>
              <a:effectLst>
                <a:outerShdw blurRad="38100" dist="38100" dir="2700000" algn="tl">
                  <a:srgbClr val="000000">
                    <a:alpha val="43137"/>
                  </a:srgbClr>
                </a:outerShdw>
              </a:effectLst>
            </a:endParaRPr>
          </a:p>
        </p:txBody>
      </p:sp>
      <p:sp>
        <p:nvSpPr>
          <p:cNvPr id="9" name="Content Placeholder 2"/>
          <p:cNvSpPr txBox="1">
            <a:spLocks/>
          </p:cNvSpPr>
          <p:nvPr/>
        </p:nvSpPr>
        <p:spPr>
          <a:xfrm>
            <a:off x="119336" y="3841791"/>
            <a:ext cx="5328592" cy="3016210"/>
          </a:xfrm>
          <a:prstGeom prst="rect">
            <a:avLst/>
          </a:prstGeom>
          <a:solidFill>
            <a:srgbClr val="CCFFCC"/>
          </a:solidFill>
        </p:spPr>
        <p:txBody>
          <a:bodyPr lIns="0" tIns="0" rIns="0" bIns="0"/>
          <a:lstStyle>
            <a:lvl1pPr marL="0" indent="0" algn="l" rtl="0" eaLnBrk="1" fontAlgn="base" hangingPunct="1">
              <a:lnSpc>
                <a:spcPct val="110000"/>
              </a:lnSpc>
              <a:spcBef>
                <a:spcPts val="0"/>
              </a:spcBef>
              <a:spcAft>
                <a:spcPct val="0"/>
              </a:spcAft>
              <a:buClr>
                <a:srgbClr val="33ACE3"/>
              </a:buClr>
              <a:buFont typeface="Arial"/>
              <a:buNone/>
              <a:defRPr sz="2400" b="0" i="0">
                <a:solidFill>
                  <a:srgbClr val="164194"/>
                </a:solidFill>
                <a:latin typeface="+mn-lt"/>
                <a:ea typeface="+mn-ea"/>
                <a:cs typeface="+mn-cs"/>
              </a:defRPr>
            </a:lvl1pPr>
            <a:lvl2pPr marL="342900" indent="-342900" algn="l" rtl="0" eaLnBrk="1" fontAlgn="base" hangingPunct="1">
              <a:lnSpc>
                <a:spcPct val="110000"/>
              </a:lnSpc>
              <a:spcBef>
                <a:spcPts val="0"/>
              </a:spcBef>
              <a:spcAft>
                <a:spcPct val="0"/>
              </a:spcAft>
              <a:buClr>
                <a:srgbClr val="33ACE3"/>
              </a:buClr>
              <a:buFont typeface="Arial"/>
              <a:buChar char="•"/>
              <a:defRPr sz="2000" b="1">
                <a:solidFill>
                  <a:srgbClr val="164194"/>
                </a:solidFill>
                <a:latin typeface="+mn-lt"/>
              </a:defRPr>
            </a:lvl2pPr>
            <a:lvl3pPr marL="0" indent="0" algn="l" rtl="0" eaLnBrk="1" fontAlgn="base" hangingPunct="1">
              <a:lnSpc>
                <a:spcPct val="110000"/>
              </a:lnSpc>
              <a:spcBef>
                <a:spcPts val="0"/>
              </a:spcBef>
              <a:spcAft>
                <a:spcPct val="0"/>
              </a:spcAft>
              <a:buClr>
                <a:srgbClr val="33ACE3"/>
              </a:buClr>
              <a:buFont typeface="Arial"/>
              <a:buNone/>
              <a:defRPr sz="1600">
                <a:solidFill>
                  <a:srgbClr val="164194"/>
                </a:solidFill>
                <a:latin typeface="+mn-lt"/>
              </a:defRPr>
            </a:lvl3pPr>
            <a:lvl4pPr marL="0" indent="-228600" algn="l" rtl="0" eaLnBrk="1" fontAlgn="base" hangingPunct="1">
              <a:spcBef>
                <a:spcPts val="0"/>
              </a:spcBef>
              <a:spcAft>
                <a:spcPct val="0"/>
              </a:spcAft>
              <a:buChar char="–"/>
              <a:defRPr sz="2000">
                <a:solidFill>
                  <a:schemeClr val="tx1"/>
                </a:solidFill>
                <a:latin typeface="Arial" charset="0"/>
              </a:defRPr>
            </a:lvl4pPr>
            <a:lvl5pPr marL="0" indent="-228600" algn="l" rtl="0" eaLnBrk="1" fontAlgn="base" hangingPunct="1">
              <a:spcBef>
                <a:spcPts val="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285750" indent="-285750">
              <a:buFont typeface="Arial" panose="020B0604020202020204" pitchFamily="34" charset="0"/>
              <a:buChar char="•"/>
            </a:pPr>
            <a:r>
              <a:rPr lang="en-US" sz="2000" kern="0" dirty="0"/>
              <a:t>An </a:t>
            </a:r>
            <a:r>
              <a:rPr lang="en-US" sz="2000" i="1" kern="0" dirty="0"/>
              <a:t>effective</a:t>
            </a:r>
            <a:r>
              <a:rPr lang="en-US" sz="2000" kern="0" dirty="0"/>
              <a:t> </a:t>
            </a:r>
            <a:r>
              <a:rPr lang="en-US" sz="2000" i="1" kern="0" dirty="0"/>
              <a:t>conductance</a:t>
            </a:r>
            <a:r>
              <a:rPr lang="en-US" sz="2000" kern="0" dirty="0"/>
              <a:t> is the contribution of a given depositional pathway to the deposition velocity, in the same units as the deposition velocity. </a:t>
            </a:r>
          </a:p>
          <a:p>
            <a:endParaRPr lang="en-US" sz="2000" kern="0" dirty="0"/>
          </a:p>
          <a:p>
            <a:pPr marL="285750" indent="-285750">
              <a:buFont typeface="Arial" panose="020B0604020202020204" pitchFamily="34" charset="0"/>
              <a:buChar char="•"/>
            </a:pPr>
            <a:r>
              <a:rPr lang="en-US" sz="2000" kern="0" dirty="0"/>
              <a:t>An </a:t>
            </a:r>
            <a:r>
              <a:rPr lang="en-US" sz="2000" i="1" kern="0" dirty="0"/>
              <a:t>effective flux </a:t>
            </a:r>
            <a:r>
              <a:rPr lang="en-US" sz="2000" kern="0" dirty="0"/>
              <a:t>is the contribution of a given depositional pathway to the flux, in the same units as the flux. (= Flux * effective conductance / deposition velocity)</a:t>
            </a:r>
          </a:p>
        </p:txBody>
      </p:sp>
      <p:grpSp>
        <p:nvGrpSpPr>
          <p:cNvPr id="2" name="Group 1"/>
          <p:cNvGrpSpPr>
            <a:grpSpLocks noChangeAspect="1"/>
          </p:cNvGrpSpPr>
          <p:nvPr/>
        </p:nvGrpSpPr>
        <p:grpSpPr>
          <a:xfrm>
            <a:off x="5656758" y="3841790"/>
            <a:ext cx="5923022" cy="2899578"/>
            <a:chOff x="5656758" y="3841790"/>
            <a:chExt cx="4280768" cy="2095623"/>
          </a:xfrm>
        </p:grpSpPr>
        <p:pic>
          <p:nvPicPr>
            <p:cNvPr id="10" name="Picture 9"/>
            <p:cNvPicPr>
              <a:picLocks noChangeAspect="1"/>
            </p:cNvPicPr>
            <p:nvPr/>
          </p:nvPicPr>
          <p:blipFill>
            <a:blip r:embed="rId2"/>
            <a:stretch>
              <a:fillRect/>
            </a:stretch>
          </p:blipFill>
          <p:spPr>
            <a:xfrm>
              <a:off x="5656758" y="3841790"/>
              <a:ext cx="4280768" cy="2095623"/>
            </a:xfrm>
            <a:prstGeom prst="rect">
              <a:avLst/>
            </a:prstGeom>
            <a:solidFill>
              <a:srgbClr val="EFFFFF"/>
            </a:solidFill>
          </p:spPr>
        </p:pic>
        <p:sp>
          <p:nvSpPr>
            <p:cNvPr id="11" name="TextBox 10"/>
            <p:cNvSpPr txBox="1"/>
            <p:nvPr/>
          </p:nvSpPr>
          <p:spPr>
            <a:xfrm>
              <a:off x="5700569" y="4199367"/>
              <a:ext cx="1322685" cy="329321"/>
            </a:xfrm>
            <a:prstGeom prst="rect">
              <a:avLst/>
            </a:prstGeom>
            <a:noFill/>
          </p:spPr>
          <p:txBody>
            <a:bodyPr wrap="square" rtlCol="0">
              <a:spAutoFit/>
            </a:bodyPr>
            <a:lstStyle/>
            <a:p>
              <a:pPr>
                <a:lnSpc>
                  <a:spcPct val="110000"/>
                </a:lnSpc>
              </a:pPr>
              <a:r>
                <a:rPr lang="en-US" sz="1400" b="1" dirty="0">
                  <a:solidFill>
                    <a:srgbClr val="164194"/>
                  </a:solidFill>
                </a:rPr>
                <a:t>GEM-MACH</a:t>
              </a:r>
              <a:endParaRPr lang="en-CA" sz="1400" b="1" dirty="0">
                <a:solidFill>
                  <a:srgbClr val="164194"/>
                </a:solidFill>
              </a:endParaRPr>
            </a:p>
          </p:txBody>
        </p:sp>
      </p:grpSp>
      <p:grpSp>
        <p:nvGrpSpPr>
          <p:cNvPr id="12" name="Group 11"/>
          <p:cNvGrpSpPr>
            <a:grpSpLocks noChangeAspect="1"/>
          </p:cNvGrpSpPr>
          <p:nvPr/>
        </p:nvGrpSpPr>
        <p:grpSpPr>
          <a:xfrm>
            <a:off x="7016052" y="3867151"/>
            <a:ext cx="5161437" cy="2990850"/>
            <a:chOff x="4283968" y="4217863"/>
            <a:chExt cx="4535710" cy="2628266"/>
          </a:xfrm>
        </p:grpSpPr>
        <p:pic>
          <p:nvPicPr>
            <p:cNvPr id="13" name="Picture 12"/>
            <p:cNvPicPr>
              <a:picLocks noChangeAspect="1"/>
            </p:cNvPicPr>
            <p:nvPr/>
          </p:nvPicPr>
          <p:blipFill>
            <a:blip r:embed="rId3"/>
            <a:stretch>
              <a:fillRect/>
            </a:stretch>
          </p:blipFill>
          <p:spPr>
            <a:xfrm>
              <a:off x="4283968" y="4217863"/>
              <a:ext cx="4535710" cy="2628266"/>
            </a:xfrm>
            <a:prstGeom prst="rect">
              <a:avLst/>
            </a:prstGeom>
            <a:solidFill>
              <a:srgbClr val="FFF3FF"/>
            </a:solidFill>
          </p:spPr>
        </p:pic>
        <p:sp>
          <p:nvSpPr>
            <p:cNvPr id="14" name="TextBox 13"/>
            <p:cNvSpPr txBox="1"/>
            <p:nvPr/>
          </p:nvSpPr>
          <p:spPr>
            <a:xfrm>
              <a:off x="4427984" y="4227050"/>
              <a:ext cx="1640383" cy="329321"/>
            </a:xfrm>
            <a:prstGeom prst="rect">
              <a:avLst/>
            </a:prstGeom>
            <a:noFill/>
          </p:spPr>
          <p:txBody>
            <a:bodyPr wrap="square" rtlCol="0">
              <a:spAutoFit/>
            </a:bodyPr>
            <a:lstStyle/>
            <a:p>
              <a:pPr>
                <a:lnSpc>
                  <a:spcPct val="110000"/>
                </a:lnSpc>
              </a:pPr>
              <a:r>
                <a:rPr lang="en-US" sz="1400" b="1" dirty="0">
                  <a:solidFill>
                    <a:srgbClr val="164194"/>
                  </a:solidFill>
                </a:rPr>
                <a:t>CMAQ/M3DRY</a:t>
              </a:r>
              <a:endParaRPr lang="en-CA" sz="1400" b="1" dirty="0">
                <a:solidFill>
                  <a:srgbClr val="164194"/>
                </a:solidFill>
              </a:endParaRPr>
            </a:p>
          </p:txBody>
        </p:sp>
      </p:grpSp>
    </p:spTree>
    <p:extLst>
      <p:ext uri="{BB962C8B-B14F-4D97-AF65-F5344CB8AC3E}">
        <p14:creationId xmlns:p14="http://schemas.microsoft.com/office/powerpoint/2010/main" val="295006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788779"/>
            <a:ext cx="12192000" cy="2785378"/>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effective </a:t>
            </a:r>
            <a:r>
              <a:rPr lang="en-US" sz="2000" dirty="0" err="1">
                <a:latin typeface="Calibri" panose="020F0502020204030204" pitchFamily="34" charset="0"/>
                <a:cs typeface="Calibri" panose="020F0502020204030204" pitchFamily="34" charset="0"/>
              </a:rPr>
              <a:t>conductances</a:t>
            </a:r>
            <a:r>
              <a:rPr lang="en-US" sz="2000" dirty="0">
                <a:latin typeface="Calibri" panose="020F0502020204030204" pitchFamily="34" charset="0"/>
                <a:cs typeface="Calibri" panose="020F0502020204030204" pitchFamily="34" charset="0"/>
              </a:rPr>
              <a:t> of the soil, lower canopy, cuticle and stomata branches specifically for </a:t>
            </a:r>
            <a:r>
              <a:rPr lang="en-US" sz="2000" dirty="0" err="1">
                <a:latin typeface="Calibri" panose="020F0502020204030204" pitchFamily="34" charset="0"/>
                <a:cs typeface="Calibri" panose="020F0502020204030204" pitchFamily="34" charset="0"/>
              </a:rPr>
              <a:t>Wesely</a:t>
            </a:r>
            <a:r>
              <a:rPr lang="en-US" sz="2000" dirty="0">
                <a:latin typeface="Calibri" panose="020F0502020204030204" pitchFamily="34" charset="0"/>
                <a:cs typeface="Calibri" panose="020F0502020204030204" pitchFamily="34" charset="0"/>
              </a:rPr>
              <a:t> (1989) are shown below  </a:t>
            </a:r>
            <a:endParaRPr lang="en-GB" sz="2000" dirty="0">
              <a:latin typeface="Calibri" panose="020F0502020204030204" pitchFamily="34" charset="0"/>
              <a:cs typeface="Calibri" panose="020F0502020204030204" pitchFamily="34" charset="0"/>
            </a:endParaRPr>
          </a:p>
          <a:p>
            <a:pPr marL="285750" indent="-285750">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denominator in each of the equations is the inverse of the bulk surface resistance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c</a:t>
            </a:r>
            <a:r>
              <a:rPr lang="en-US" sz="2000" dirty="0">
                <a:latin typeface="Calibri" panose="020F0502020204030204" pitchFamily="34" charset="0"/>
                <a:cs typeface="Calibri" panose="020F0502020204030204" pitchFamily="34" charset="0"/>
              </a:rPr>
              <a:t>, while the numerators are the inverses of the resistances associated with each pathway of the bulk surface resistance.</a:t>
            </a:r>
            <a:r>
              <a:rPr lang="en-GB" sz="2000" dirty="0">
                <a:latin typeface="Calibri" panose="020F0502020204030204" pitchFamily="34" charset="0"/>
                <a:cs typeface="Calibri" panose="020F0502020204030204" pitchFamily="34" charset="0"/>
              </a:rPr>
              <a:t> </a:t>
            </a:r>
          </a:p>
          <a:p>
            <a:pPr marL="285750" indent="-285750">
              <a:spcBef>
                <a:spcPts val="600"/>
              </a:spcBef>
              <a:buFont typeface="Arial" panose="020B0604020202020204" pitchFamily="34" charset="0"/>
              <a:buChar char="•"/>
            </a:pPr>
            <a:r>
              <a:rPr lang="en-GB" sz="2000" b="1" dirty="0">
                <a:latin typeface="Calibri" panose="020F0502020204030204" pitchFamily="34" charset="0"/>
                <a:cs typeface="Calibri" panose="020F0502020204030204" pitchFamily="34" charset="0"/>
              </a:rPr>
              <a:t>Their formulation thus </a:t>
            </a:r>
            <a:r>
              <a:rPr lang="en-GB" sz="2000" b="1" i="1" dirty="0">
                <a:latin typeface="Calibri" panose="020F0502020204030204" pitchFamily="34" charset="0"/>
                <a:cs typeface="Calibri" panose="020F0502020204030204" pitchFamily="34" charset="0"/>
              </a:rPr>
              <a:t>differs between models</a:t>
            </a:r>
            <a:r>
              <a:rPr lang="en-GB" sz="2000" dirty="0">
                <a:latin typeface="Calibri" panose="020F0502020204030204" pitchFamily="34" charset="0"/>
                <a:cs typeface="Calibri" panose="020F0502020204030204" pitchFamily="34" charset="0"/>
              </a:rPr>
              <a:t>:  AQMEII4 has provided examples in the participant documentation.</a:t>
            </a:r>
          </a:p>
          <a:p>
            <a:pPr marL="285750" indent="-285750">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Once calculated, they are an invaluable tool for determining which deposition pathways for surface resistance drive net deposition, as well as </a:t>
            </a:r>
            <a:r>
              <a:rPr lang="en-US" sz="2000" dirty="0" err="1">
                <a:latin typeface="Calibri" panose="020F0502020204030204" pitchFamily="34" charset="0"/>
                <a:cs typeface="Calibri" panose="020F0502020204030204" pitchFamily="34" charset="0"/>
              </a:rPr>
              <a:t>intermodel</a:t>
            </a:r>
            <a:r>
              <a:rPr lang="en-US" sz="2000" dirty="0">
                <a:latin typeface="Calibri" panose="020F0502020204030204" pitchFamily="34" charset="0"/>
                <a:cs typeface="Calibri" panose="020F0502020204030204" pitchFamily="34" charset="0"/>
              </a:rPr>
              <a:t>, spatial, and temporal variability.</a:t>
            </a:r>
            <a:endParaRPr lang="en-GB" sz="2000" b="1" dirty="0">
              <a:latin typeface="Calibri" panose="020F0502020204030204" pitchFamily="34" charset="0"/>
              <a:cs typeface="Calibri" panose="020F0502020204030204" pitchFamily="34" charset="0"/>
            </a:endParaRPr>
          </a:p>
        </p:txBody>
      </p:sp>
      <p:sp>
        <p:nvSpPr>
          <p:cNvPr id="3" name="TextBox 2"/>
          <p:cNvSpPr txBox="1"/>
          <p:nvPr/>
        </p:nvSpPr>
        <p:spPr>
          <a:xfrm>
            <a:off x="1199456" y="-24532"/>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Effective </a:t>
            </a:r>
            <a:r>
              <a:rPr lang="en-US" sz="4800" b="1" dirty="0" err="1">
                <a:solidFill>
                  <a:srgbClr val="FFFF00"/>
                </a:solidFill>
                <a:effectLst>
                  <a:outerShdw blurRad="38100" dist="38100" dir="2700000" algn="tl">
                    <a:srgbClr val="000000">
                      <a:alpha val="43137"/>
                    </a:srgbClr>
                  </a:outerShdw>
                </a:effectLst>
              </a:rPr>
              <a:t>Conductances</a:t>
            </a:r>
            <a:endParaRPr lang="en-CA" sz="48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a:stretch>
            <a:fillRect/>
          </a:stretch>
        </p:blipFill>
        <p:spPr>
          <a:xfrm>
            <a:off x="119335" y="3546542"/>
            <a:ext cx="6526131" cy="3194826"/>
          </a:xfrm>
          <a:prstGeom prst="rect">
            <a:avLst/>
          </a:prstGeom>
          <a:solidFill>
            <a:srgbClr val="FFFFCC"/>
          </a:solidFill>
        </p:spPr>
      </p:pic>
      <p:pic>
        <p:nvPicPr>
          <p:cNvPr id="10" name="Picture 9">
            <a:extLst>
              <a:ext uri="{FF2B5EF4-FFF2-40B4-BE49-F238E27FC236}">
                <a16:creationId xmlns:a16="http://schemas.microsoft.com/office/drawing/2014/main" id="{64865B07-11D7-47E8-8886-1E3BE2CBF762}"/>
              </a:ext>
            </a:extLst>
          </p:cNvPr>
          <p:cNvPicPr>
            <a:picLocks noChangeAspect="1"/>
          </p:cNvPicPr>
          <p:nvPr/>
        </p:nvPicPr>
        <p:blipFill rotWithShape="1">
          <a:blip r:embed="rId3"/>
          <a:srcRect l="45275" r="15351" b="5258"/>
          <a:stretch/>
        </p:blipFill>
        <p:spPr>
          <a:xfrm>
            <a:off x="6816080" y="3645024"/>
            <a:ext cx="3600400" cy="3096344"/>
          </a:xfrm>
          <a:prstGeom prst="rect">
            <a:avLst/>
          </a:prstGeom>
          <a:solidFill>
            <a:srgbClr val="FFFFCC"/>
          </a:solidFill>
        </p:spPr>
      </p:pic>
    </p:spTree>
    <p:extLst>
      <p:ext uri="{BB962C8B-B14F-4D97-AF65-F5344CB8AC3E}">
        <p14:creationId xmlns:p14="http://schemas.microsoft.com/office/powerpoint/2010/main" val="188183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p:cNvSpPr txBox="1"/>
          <p:nvPr/>
        </p:nvSpPr>
        <p:spPr>
          <a:xfrm>
            <a:off x="407368" y="4653136"/>
            <a:ext cx="9505056"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The time-varying magnitude of the concentration gradient can influence the relative importance of the pathways towards deposition </a:t>
            </a:r>
            <a:r>
              <a:rPr lang="en-US" sz="2800" b="1" dirty="0">
                <a:latin typeface="Calibri" panose="020F0502020204030204" pitchFamily="34" charset="0"/>
                <a:cs typeface="Calibri" panose="020F0502020204030204" pitchFamily="34" charset="0"/>
              </a:rPr>
              <a:t>flux.</a:t>
            </a:r>
            <a:endParaRPr lang="en-CA" sz="2800" b="1" dirty="0">
              <a:latin typeface="Calibri" panose="020F0502020204030204" pitchFamily="34" charset="0"/>
              <a:cs typeface="Calibri" panose="020F0502020204030204" pitchFamily="34" charset="0"/>
            </a:endParaRPr>
          </a:p>
        </p:txBody>
      </p:sp>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0" y="-24532"/>
            <a:ext cx="12192000" cy="769441"/>
          </a:xfrm>
          <a:prstGeom prst="rect">
            <a:avLst/>
          </a:prstGeom>
          <a:noFill/>
        </p:spPr>
        <p:txBody>
          <a:bodyPr wrap="square" rtlCol="0">
            <a:spAutoFit/>
          </a:bodyPr>
          <a:lstStyle/>
          <a:p>
            <a:r>
              <a:rPr lang="en-US" sz="4400" b="1" dirty="0">
                <a:solidFill>
                  <a:srgbClr val="FFFF00"/>
                </a:solidFill>
                <a:effectLst>
                  <a:outerShdw blurRad="38100" dist="38100" dir="2700000" algn="tl">
                    <a:srgbClr val="000000">
                      <a:alpha val="43137"/>
                    </a:srgbClr>
                  </a:outerShdw>
                </a:effectLst>
              </a:rPr>
              <a:t>Effective </a:t>
            </a:r>
            <a:r>
              <a:rPr lang="en-US" sz="4400" b="1" dirty="0" err="1">
                <a:solidFill>
                  <a:srgbClr val="FFFF00"/>
                </a:solidFill>
                <a:effectLst>
                  <a:outerShdw blurRad="38100" dist="38100" dir="2700000" algn="tl">
                    <a:srgbClr val="000000">
                      <a:alpha val="43137"/>
                    </a:srgbClr>
                  </a:outerShdw>
                </a:effectLst>
              </a:rPr>
              <a:t>Conductances</a:t>
            </a:r>
            <a:r>
              <a:rPr lang="en-US" sz="4400" b="1" dirty="0">
                <a:solidFill>
                  <a:srgbClr val="FFFF00"/>
                </a:solidFill>
                <a:effectLst>
                  <a:outerShdw blurRad="38100" dist="38100" dir="2700000" algn="tl">
                    <a:srgbClr val="000000">
                      <a:alpha val="43137"/>
                    </a:srgbClr>
                  </a:outerShdw>
                </a:effectLst>
              </a:rPr>
              <a:t> vs Effective Fluxes</a:t>
            </a:r>
            <a:endParaRPr lang="en-CA" sz="4400" b="1" dirty="0">
              <a:solidFill>
                <a:srgbClr val="FFFF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 name="Rectangle 3"/>
              <p:cNvSpPr/>
              <p:nvPr/>
            </p:nvSpPr>
            <p:spPr>
              <a:xfrm>
                <a:off x="119336" y="2047640"/>
                <a:ext cx="6408711"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600" b="1" i="1">
                              <a:latin typeface="Cambria Math" panose="02040503050406030204" pitchFamily="18" charset="0"/>
                            </a:rPr>
                          </m:ctrlPr>
                        </m:sSubPr>
                        <m:e>
                          <m:r>
                            <a:rPr lang="en-CA" sz="1600" b="1" i="1">
                              <a:latin typeface="Cambria Math" panose="02040503050406030204" pitchFamily="18" charset="0"/>
                            </a:rPr>
                            <m:t>𝑬</m:t>
                          </m:r>
                        </m:e>
                        <m:sub>
                          <m:r>
                            <a:rPr lang="en-CA" sz="1600" b="1" i="1">
                              <a:latin typeface="Cambria Math" panose="02040503050406030204" pitchFamily="18" charset="0"/>
                            </a:rPr>
                            <m:t>𝑪𝑼𝑻</m:t>
                          </m:r>
                        </m:sub>
                      </m:sSub>
                      <m:r>
                        <a:rPr lang="en-CA" sz="1600" b="0" i="0">
                          <a:latin typeface="Cambria Math" panose="02040503050406030204" pitchFamily="18" charset="0"/>
                        </a:rPr>
                        <m:t>=</m:t>
                      </m:r>
                      <m:d>
                        <m:dPr>
                          <m:ctrlPr>
                            <a:rPr lang="en-CA" sz="1600" b="0" i="1">
                              <a:latin typeface="Cambria Math" panose="02040503050406030204" pitchFamily="18" charset="0"/>
                            </a:rPr>
                          </m:ctrlPr>
                        </m:dPr>
                        <m:e>
                          <m:f>
                            <m:fPr>
                              <m:ctrlPr>
                                <a:rPr lang="en-CA" sz="1600" b="0" i="1">
                                  <a:latin typeface="Cambria Math" panose="02040503050406030204" pitchFamily="18" charset="0"/>
                                </a:rPr>
                              </m:ctrlPr>
                            </m:fPr>
                            <m:num>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𝒍𝒖</m:t>
                                          </m:r>
                                        </m:sub>
                                      </m:sSub>
                                    </m:e>
                                  </m:d>
                                </m:e>
                                <m:sup>
                                  <m:r>
                                    <a:rPr lang="en-CA" sz="1600" b="0" i="0">
                                      <a:latin typeface="Cambria Math" panose="02040503050406030204" pitchFamily="18" charset="0"/>
                                    </a:rPr>
                                    <m:t>−1</m:t>
                                  </m:r>
                                </m:sup>
                              </m:sSup>
                            </m:num>
                            <m:den>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𝒔</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𝒎</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𝒍𝒖</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𝒅𝒄</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𝒄𝒍</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𝒂𝒄</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𝒈𝒔</m:t>
                                          </m:r>
                                        </m:sub>
                                      </m:sSub>
                                    </m:e>
                                  </m:d>
                                </m:e>
                                <m:sup>
                                  <m:r>
                                    <a:rPr lang="en-CA" sz="1600" b="0" i="0">
                                      <a:latin typeface="Cambria Math" panose="02040503050406030204" pitchFamily="18" charset="0"/>
                                    </a:rPr>
                                    <m:t>−1</m:t>
                                  </m:r>
                                </m:sup>
                              </m:sSup>
                            </m:den>
                          </m:f>
                        </m:e>
                      </m:d>
                      <m:sSub>
                        <m:sSubPr>
                          <m:ctrlPr>
                            <a:rPr lang="en-CA" sz="1600" b="0" i="1">
                              <a:latin typeface="Cambria Math" panose="02040503050406030204" pitchFamily="18" charset="0"/>
                            </a:rPr>
                          </m:ctrlPr>
                        </m:sSubPr>
                        <m:e>
                          <m:r>
                            <a:rPr lang="en-CA" sz="1600" b="1" i="1">
                              <a:latin typeface="Cambria Math" panose="02040503050406030204" pitchFamily="18" charset="0"/>
                            </a:rPr>
                            <m:t>𝒗</m:t>
                          </m:r>
                        </m:e>
                        <m:sub>
                          <m:r>
                            <a:rPr lang="en-CA" sz="1600" b="1" i="1">
                              <a:latin typeface="Cambria Math" panose="02040503050406030204" pitchFamily="18" charset="0"/>
                            </a:rPr>
                            <m:t>𝒅</m:t>
                          </m:r>
                        </m:sub>
                      </m:sSub>
                    </m:oMath>
                  </m:oMathPara>
                </a14:m>
                <a:endParaRPr lang="en-CA" sz="1600" dirty="0"/>
              </a:p>
            </p:txBody>
          </p:sp>
        </mc:Choice>
        <mc:Fallback xmlns="">
          <p:sp>
            <p:nvSpPr>
              <p:cNvPr id="4" name="Rectangle 3"/>
              <p:cNvSpPr>
                <a:spLocks noRot="1" noChangeAspect="1" noMove="1" noResize="1" noEditPoints="1" noAdjustHandles="1" noChangeArrowheads="1" noChangeShapeType="1" noTextEdit="1"/>
              </p:cNvSpPr>
              <p:nvPr/>
            </p:nvSpPr>
            <p:spPr>
              <a:xfrm>
                <a:off x="119336" y="2047640"/>
                <a:ext cx="6408711" cy="88505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511283" y="2850205"/>
                <a:ext cx="6680717"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600" b="1" i="1" smtClean="0">
                              <a:latin typeface="Cambria Math" panose="02040503050406030204" pitchFamily="18" charset="0"/>
                            </a:rPr>
                          </m:ctrlPr>
                        </m:sSubPr>
                        <m:e>
                          <m:r>
                            <a:rPr lang="en-CA" sz="1600" b="1" i="1">
                              <a:latin typeface="Cambria Math" panose="02040503050406030204" pitchFamily="18" charset="0"/>
                            </a:rPr>
                            <m:t>𝑬</m:t>
                          </m:r>
                          <m:r>
                            <a:rPr lang="en-US" sz="1600" b="1" i="1" smtClean="0">
                              <a:latin typeface="Cambria Math" panose="02040503050406030204" pitchFamily="18" charset="0"/>
                            </a:rPr>
                            <m:t>𝑭</m:t>
                          </m:r>
                        </m:e>
                        <m:sub>
                          <m:r>
                            <a:rPr lang="en-CA" sz="1600" b="1" i="1">
                              <a:latin typeface="Cambria Math" panose="02040503050406030204" pitchFamily="18" charset="0"/>
                            </a:rPr>
                            <m:t>𝑪𝑼𝑻</m:t>
                          </m:r>
                        </m:sub>
                      </m:sSub>
                      <m:r>
                        <a:rPr lang="en-CA" sz="1600" b="0" i="0">
                          <a:latin typeface="Cambria Math" panose="02040503050406030204" pitchFamily="18" charset="0"/>
                        </a:rPr>
                        <m:t>=</m:t>
                      </m:r>
                      <m:d>
                        <m:dPr>
                          <m:ctrlPr>
                            <a:rPr lang="en-CA" sz="1600" b="0" i="1">
                              <a:latin typeface="Cambria Math" panose="02040503050406030204" pitchFamily="18" charset="0"/>
                            </a:rPr>
                          </m:ctrlPr>
                        </m:dPr>
                        <m:e>
                          <m:f>
                            <m:fPr>
                              <m:ctrlPr>
                                <a:rPr lang="en-CA" sz="1600" b="0" i="1">
                                  <a:latin typeface="Cambria Math" panose="02040503050406030204" pitchFamily="18" charset="0"/>
                                </a:rPr>
                              </m:ctrlPr>
                            </m:fPr>
                            <m:num>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𝒍𝒖</m:t>
                                          </m:r>
                                        </m:sub>
                                      </m:sSub>
                                    </m:e>
                                  </m:d>
                                </m:e>
                                <m:sup>
                                  <m:r>
                                    <a:rPr lang="en-CA" sz="1600" b="0" i="0">
                                      <a:latin typeface="Cambria Math" panose="02040503050406030204" pitchFamily="18" charset="0"/>
                                    </a:rPr>
                                    <m:t>−1</m:t>
                                  </m:r>
                                </m:sup>
                              </m:sSup>
                            </m:num>
                            <m:den>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𝒔</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𝒎</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𝒍𝒖</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𝒅𝒄</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𝒄𝒍</m:t>
                                          </m:r>
                                        </m:sub>
                                      </m:sSub>
                                    </m:e>
                                  </m:d>
                                </m:e>
                                <m:sup>
                                  <m:r>
                                    <a:rPr lang="en-CA" sz="1600" b="0" i="0">
                                      <a:latin typeface="Cambria Math" panose="02040503050406030204" pitchFamily="18" charset="0"/>
                                    </a:rPr>
                                    <m:t>−1</m:t>
                                  </m:r>
                                </m:sup>
                              </m:sSup>
                              <m:r>
                                <a:rPr lang="en-CA" sz="1600" b="0" i="0">
                                  <a:latin typeface="Cambria Math" panose="02040503050406030204" pitchFamily="18" charset="0"/>
                                </a:rPr>
                                <m:t>+</m:t>
                              </m:r>
                              <m:sSup>
                                <m:sSupPr>
                                  <m:ctrlPr>
                                    <a:rPr lang="en-CA" sz="1600" b="0" i="1">
                                      <a:latin typeface="Cambria Math" panose="02040503050406030204" pitchFamily="18" charset="0"/>
                                    </a:rPr>
                                  </m:ctrlPr>
                                </m:sSupPr>
                                <m:e>
                                  <m:d>
                                    <m:dPr>
                                      <m:ctrlPr>
                                        <a:rPr lang="en-CA" sz="1600" b="0" i="1">
                                          <a:latin typeface="Cambria Math" panose="02040503050406030204" pitchFamily="18" charset="0"/>
                                        </a:rPr>
                                      </m:ctrlPr>
                                    </m:dPr>
                                    <m:e>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𝒂𝒄</m:t>
                                          </m:r>
                                        </m:sub>
                                      </m:sSub>
                                      <m:r>
                                        <a:rPr lang="en-CA" sz="1600" b="0" i="0">
                                          <a:latin typeface="Cambria Math" panose="02040503050406030204" pitchFamily="18" charset="0"/>
                                        </a:rPr>
                                        <m:t>+</m:t>
                                      </m:r>
                                      <m:sSub>
                                        <m:sSubPr>
                                          <m:ctrlPr>
                                            <a:rPr lang="en-CA" sz="1600" b="0" i="1">
                                              <a:latin typeface="Cambria Math" panose="02040503050406030204" pitchFamily="18" charset="0"/>
                                            </a:rPr>
                                          </m:ctrlPr>
                                        </m:sSubPr>
                                        <m:e>
                                          <m:r>
                                            <a:rPr lang="en-CA" sz="1600" b="1" i="1">
                                              <a:latin typeface="Cambria Math" panose="02040503050406030204" pitchFamily="18" charset="0"/>
                                            </a:rPr>
                                            <m:t>𝒓</m:t>
                                          </m:r>
                                        </m:e>
                                        <m:sub>
                                          <m:r>
                                            <a:rPr lang="en-CA" sz="1600" b="1" i="1">
                                              <a:latin typeface="Cambria Math" panose="02040503050406030204" pitchFamily="18" charset="0"/>
                                            </a:rPr>
                                            <m:t>𝒈𝒔</m:t>
                                          </m:r>
                                        </m:sub>
                                      </m:sSub>
                                    </m:e>
                                  </m:d>
                                </m:e>
                                <m:sup>
                                  <m:r>
                                    <a:rPr lang="en-CA" sz="1600" b="0" i="0">
                                      <a:latin typeface="Cambria Math" panose="02040503050406030204" pitchFamily="18" charset="0"/>
                                    </a:rPr>
                                    <m:t>−1</m:t>
                                  </m:r>
                                </m:sup>
                              </m:sSup>
                            </m:den>
                          </m:f>
                        </m:e>
                      </m:d>
                      <m:sSub>
                        <m:sSubPr>
                          <m:ctrlPr>
                            <a:rPr lang="en-CA" sz="1600" b="0" i="1">
                              <a:latin typeface="Cambria Math" panose="02040503050406030204" pitchFamily="18" charset="0"/>
                            </a:rPr>
                          </m:ctrlPr>
                        </m:sSubPr>
                        <m:e>
                          <m:r>
                            <a:rPr lang="en-CA" sz="1600" b="1" i="1">
                              <a:latin typeface="Cambria Math" panose="02040503050406030204" pitchFamily="18" charset="0"/>
                            </a:rPr>
                            <m:t>𝒗</m:t>
                          </m:r>
                        </m:e>
                        <m:sub>
                          <m:r>
                            <a:rPr lang="en-CA" sz="1600" b="1" i="1">
                              <a:latin typeface="Cambria Math" panose="02040503050406030204" pitchFamily="18" charset="0"/>
                            </a:rPr>
                            <m:t>𝒅</m:t>
                          </m:r>
                        </m:sub>
                      </m:sSub>
                      <m:f>
                        <m:fPr>
                          <m:ctrlPr>
                            <a:rPr lang="en-CA" sz="1600" b="1" i="1" smtClean="0">
                              <a:solidFill>
                                <a:srgbClr val="FF0000"/>
                              </a:solidFill>
                              <a:latin typeface="Cambria Math" panose="02040503050406030204" pitchFamily="18" charset="0"/>
                            </a:rPr>
                          </m:ctrlPr>
                        </m:fPr>
                        <m:num>
                          <m:r>
                            <a:rPr lang="en-CA" sz="1600" b="1" i="1" smtClean="0">
                              <a:solidFill>
                                <a:srgbClr val="FF0000"/>
                              </a:solidFill>
                              <a:latin typeface="Cambria Math" panose="02040503050406030204" pitchFamily="18" charset="0"/>
                              <a:ea typeface="Cambria Math" panose="02040503050406030204" pitchFamily="18" charset="0"/>
                            </a:rPr>
                            <m:t>𝝏</m:t>
                          </m:r>
                          <m:r>
                            <a:rPr lang="en-US" sz="1600" b="1" i="1" smtClean="0">
                              <a:solidFill>
                                <a:srgbClr val="FF0000"/>
                              </a:solidFill>
                              <a:latin typeface="Cambria Math" panose="02040503050406030204" pitchFamily="18" charset="0"/>
                              <a:ea typeface="Cambria Math" panose="02040503050406030204" pitchFamily="18" charset="0"/>
                            </a:rPr>
                            <m:t>𝒄</m:t>
                          </m:r>
                        </m:num>
                        <m:den>
                          <m:r>
                            <a:rPr lang="en-CA" sz="1600" b="1" i="1" smtClean="0">
                              <a:solidFill>
                                <a:srgbClr val="FF0000"/>
                              </a:solidFill>
                              <a:latin typeface="Cambria Math" panose="02040503050406030204" pitchFamily="18" charset="0"/>
                              <a:ea typeface="Cambria Math" panose="02040503050406030204" pitchFamily="18" charset="0"/>
                            </a:rPr>
                            <m:t>𝝏</m:t>
                          </m:r>
                          <m:r>
                            <a:rPr lang="en-US" sz="1600" b="1" i="1" smtClean="0">
                              <a:solidFill>
                                <a:srgbClr val="FF0000"/>
                              </a:solidFill>
                              <a:latin typeface="Cambria Math" panose="02040503050406030204" pitchFamily="18" charset="0"/>
                              <a:ea typeface="Cambria Math" panose="02040503050406030204" pitchFamily="18" charset="0"/>
                            </a:rPr>
                            <m:t>𝒛</m:t>
                          </m:r>
                        </m:den>
                      </m:f>
                    </m:oMath>
                  </m:oMathPara>
                </a14:m>
                <a:endParaRPr lang="en-CA" sz="1600" b="1" dirty="0"/>
              </a:p>
            </p:txBody>
          </p:sp>
        </mc:Choice>
        <mc:Fallback xmlns="">
          <p:sp>
            <p:nvSpPr>
              <p:cNvPr id="12" name="Rectangle 11"/>
              <p:cNvSpPr>
                <a:spLocks noRot="1" noChangeAspect="1" noMove="1" noResize="1" noEditPoints="1" noAdjustHandles="1" noChangeArrowheads="1" noChangeShapeType="1" noTextEdit="1"/>
              </p:cNvSpPr>
              <p:nvPr/>
            </p:nvSpPr>
            <p:spPr>
              <a:xfrm>
                <a:off x="5511283" y="2850205"/>
                <a:ext cx="6680717" cy="885050"/>
              </a:xfrm>
              <a:prstGeom prst="rect">
                <a:avLst/>
              </a:prstGeom>
              <a:blipFill>
                <a:blip r:embed="rId3"/>
                <a:stretch>
                  <a:fillRect/>
                </a:stretch>
              </a:blipFill>
            </p:spPr>
            <p:txBody>
              <a:bodyPr/>
              <a:lstStyle/>
              <a:p>
                <a:r>
                  <a:rPr lang="en-CA">
                    <a:noFill/>
                  </a:rPr>
                  <a:t> </a:t>
                </a:r>
              </a:p>
            </p:txBody>
          </p:sp>
        </mc:Fallback>
      </mc:AlternateContent>
      <p:sp>
        <p:nvSpPr>
          <p:cNvPr id="5" name="TextBox 4"/>
          <p:cNvSpPr txBox="1"/>
          <p:nvPr/>
        </p:nvSpPr>
        <p:spPr>
          <a:xfrm>
            <a:off x="1415480" y="1498860"/>
            <a:ext cx="4536504" cy="646331"/>
          </a:xfrm>
          <a:prstGeom prst="rect">
            <a:avLst/>
          </a:prstGeom>
          <a:noFill/>
        </p:spPr>
        <p:txBody>
          <a:bodyPr wrap="square" rtlCol="0">
            <a:spAutoFit/>
          </a:bodyPr>
          <a:lstStyle/>
          <a:p>
            <a:r>
              <a:rPr lang="en-US" dirty="0"/>
              <a:t>Effective </a:t>
            </a:r>
            <a:r>
              <a:rPr lang="en-US" i="1" dirty="0"/>
              <a:t>Conductance</a:t>
            </a:r>
            <a:r>
              <a:rPr lang="en-US" dirty="0"/>
              <a:t>:  contribution of the pathway towards deposition velocity</a:t>
            </a:r>
            <a:endParaRPr lang="en-CA" dirty="0"/>
          </a:p>
        </p:txBody>
      </p:sp>
      <p:sp>
        <p:nvSpPr>
          <p:cNvPr id="13" name="TextBox 12"/>
          <p:cNvSpPr txBox="1"/>
          <p:nvPr/>
        </p:nvSpPr>
        <p:spPr>
          <a:xfrm>
            <a:off x="7032104" y="2275729"/>
            <a:ext cx="4536504" cy="646331"/>
          </a:xfrm>
          <a:prstGeom prst="rect">
            <a:avLst/>
          </a:prstGeom>
          <a:noFill/>
        </p:spPr>
        <p:txBody>
          <a:bodyPr wrap="square" rtlCol="0">
            <a:spAutoFit/>
          </a:bodyPr>
          <a:lstStyle/>
          <a:p>
            <a:r>
              <a:rPr lang="en-US" dirty="0"/>
              <a:t>Effective </a:t>
            </a:r>
            <a:r>
              <a:rPr lang="en-US" i="1" dirty="0"/>
              <a:t>Flux</a:t>
            </a:r>
            <a:r>
              <a:rPr lang="en-US" dirty="0"/>
              <a:t>:  contribution of the pathway towards deposition flux</a:t>
            </a:r>
            <a:endParaRPr lang="en-CA"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2736"/>
            <a:ext cx="11777769" cy="5890582"/>
          </a:xfrm>
          <a:prstGeom prst="rect">
            <a:avLst/>
          </a:prstGeom>
        </p:spPr>
      </p:pic>
    </p:spTree>
    <p:extLst>
      <p:ext uri="{BB962C8B-B14F-4D97-AF65-F5344CB8AC3E}">
        <p14:creationId xmlns:p14="http://schemas.microsoft.com/office/powerpoint/2010/main" val="98539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911424" y="1595021"/>
            <a:ext cx="10873208" cy="4985980"/>
          </a:xfrm>
          <a:prstGeom prst="rect">
            <a:avLst/>
          </a:prstGeom>
          <a:noFill/>
        </p:spPr>
        <p:txBody>
          <a:bodyPr wrap="square" rtlCol="0">
            <a:spAutoFit/>
          </a:bodyPr>
          <a:lstStyle/>
          <a:p>
            <a:pPr marL="628650" lvl="1" indent="-2857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Gases: </a:t>
            </a:r>
          </a:p>
          <a:p>
            <a:pPr marL="1080000" lvl="5" indent="-285750">
              <a:spcBef>
                <a:spcPts val="600"/>
              </a:spcBef>
              <a:buFont typeface="Arial" panose="020B0604020202020204" pitchFamily="34" charset="0"/>
              <a:buChar char="•"/>
            </a:pPr>
            <a:r>
              <a:rPr lang="en-US" sz="2400" b="1" dirty="0">
                <a:solidFill>
                  <a:srgbClr val="164194"/>
                </a:solidFill>
                <a:latin typeface="Calibri" panose="020F0502020204030204" pitchFamily="34" charset="0"/>
                <a:cs typeface="Calibri" panose="020F0502020204030204" pitchFamily="34" charset="0"/>
              </a:rPr>
              <a:t>SO</a:t>
            </a:r>
            <a:r>
              <a:rPr lang="en-US" sz="2400" b="1" baseline="-25000" dirty="0">
                <a:solidFill>
                  <a:srgbClr val="164194"/>
                </a:solidFill>
                <a:latin typeface="Calibri" panose="020F0502020204030204" pitchFamily="34" charset="0"/>
                <a:cs typeface="Calibri" panose="020F0502020204030204" pitchFamily="34" charset="0"/>
              </a:rPr>
              <a:t>2</a:t>
            </a:r>
            <a:r>
              <a:rPr lang="en-US" sz="2400" b="1" dirty="0">
                <a:solidFill>
                  <a:srgbClr val="164194"/>
                </a:solidFill>
                <a:latin typeface="Calibri" panose="020F0502020204030204" pitchFamily="34" charset="0"/>
                <a:cs typeface="Calibri" panose="020F0502020204030204" pitchFamily="34" charset="0"/>
              </a:rPr>
              <a:t>, NO</a:t>
            </a:r>
            <a:r>
              <a:rPr lang="en-US" sz="2400" b="1" baseline="-25000" dirty="0">
                <a:solidFill>
                  <a:srgbClr val="164194"/>
                </a:solidFill>
                <a:latin typeface="Calibri" panose="020F0502020204030204" pitchFamily="34" charset="0"/>
                <a:cs typeface="Calibri" panose="020F0502020204030204" pitchFamily="34" charset="0"/>
              </a:rPr>
              <a:t>2</a:t>
            </a:r>
            <a:r>
              <a:rPr lang="en-US" sz="2400" b="1" dirty="0">
                <a:solidFill>
                  <a:srgbClr val="164194"/>
                </a:solidFill>
                <a:latin typeface="Calibri" panose="020F0502020204030204" pitchFamily="34" charset="0"/>
                <a:cs typeface="Calibri" panose="020F0502020204030204" pitchFamily="34" charset="0"/>
              </a:rPr>
              <a:t>, NO, HNO</a:t>
            </a:r>
            <a:r>
              <a:rPr lang="en-US" sz="2400" b="1" baseline="-25000" dirty="0">
                <a:solidFill>
                  <a:srgbClr val="164194"/>
                </a:solidFill>
                <a:latin typeface="Calibri" panose="020F0502020204030204" pitchFamily="34" charset="0"/>
                <a:cs typeface="Calibri" panose="020F0502020204030204" pitchFamily="34" charset="0"/>
              </a:rPr>
              <a:t>3</a:t>
            </a:r>
            <a:r>
              <a:rPr lang="en-US" sz="2400" b="1" dirty="0">
                <a:solidFill>
                  <a:srgbClr val="164194"/>
                </a:solidFill>
                <a:latin typeface="Calibri" panose="020F0502020204030204" pitchFamily="34" charset="0"/>
                <a:cs typeface="Calibri" panose="020F0502020204030204" pitchFamily="34" charset="0"/>
              </a:rPr>
              <a:t>, NH</a:t>
            </a:r>
            <a:r>
              <a:rPr lang="en-US" sz="2400" b="1" baseline="-25000" dirty="0">
                <a:solidFill>
                  <a:srgbClr val="164194"/>
                </a:solidFill>
                <a:latin typeface="Calibri" panose="020F0502020204030204" pitchFamily="34" charset="0"/>
                <a:cs typeface="Calibri" panose="020F0502020204030204" pitchFamily="34" charset="0"/>
              </a:rPr>
              <a:t>3</a:t>
            </a:r>
            <a:r>
              <a:rPr lang="en-US" sz="2400" b="1" dirty="0">
                <a:solidFill>
                  <a:srgbClr val="164194"/>
                </a:solidFill>
                <a:latin typeface="Calibri" panose="020F0502020204030204" pitchFamily="34" charset="0"/>
                <a:cs typeface="Calibri" panose="020F0502020204030204" pitchFamily="34" charset="0"/>
              </a:rPr>
              <a:t>, PAN, HNO</a:t>
            </a:r>
            <a:r>
              <a:rPr lang="en-US" sz="2400" b="1" baseline="-25000" dirty="0">
                <a:solidFill>
                  <a:srgbClr val="164194"/>
                </a:solidFill>
                <a:latin typeface="Calibri" panose="020F0502020204030204" pitchFamily="34" charset="0"/>
                <a:cs typeface="Calibri" panose="020F0502020204030204" pitchFamily="34" charset="0"/>
              </a:rPr>
              <a:t>4</a:t>
            </a:r>
            <a:r>
              <a:rPr lang="en-US" sz="2400" b="1" dirty="0">
                <a:solidFill>
                  <a:srgbClr val="164194"/>
                </a:solidFill>
                <a:latin typeface="Calibri" panose="020F0502020204030204" pitchFamily="34" charset="0"/>
                <a:cs typeface="Calibri" panose="020F0502020204030204" pitchFamily="34" charset="0"/>
              </a:rPr>
              <a:t>, N</a:t>
            </a:r>
            <a:r>
              <a:rPr lang="en-US" sz="2400" b="1" baseline="-25000" dirty="0">
                <a:solidFill>
                  <a:srgbClr val="164194"/>
                </a:solidFill>
                <a:latin typeface="Calibri" panose="020F0502020204030204" pitchFamily="34" charset="0"/>
                <a:cs typeface="Calibri" panose="020F0502020204030204" pitchFamily="34" charset="0"/>
              </a:rPr>
              <a:t>2</a:t>
            </a:r>
            <a:r>
              <a:rPr lang="en-US" sz="2400" b="1" dirty="0">
                <a:solidFill>
                  <a:srgbClr val="164194"/>
                </a:solidFill>
                <a:latin typeface="Calibri" panose="020F0502020204030204" pitchFamily="34" charset="0"/>
                <a:cs typeface="Calibri" panose="020F0502020204030204" pitchFamily="34" charset="0"/>
              </a:rPr>
              <a:t>O</a:t>
            </a:r>
            <a:r>
              <a:rPr lang="en-US" sz="2400" b="1" baseline="-25000" dirty="0">
                <a:solidFill>
                  <a:srgbClr val="164194"/>
                </a:solidFill>
                <a:latin typeface="Calibri" panose="020F0502020204030204" pitchFamily="34" charset="0"/>
                <a:cs typeface="Calibri" panose="020F0502020204030204" pitchFamily="34" charset="0"/>
              </a:rPr>
              <a:t>5</a:t>
            </a:r>
            <a:r>
              <a:rPr lang="en-US" sz="2400" b="1" dirty="0">
                <a:solidFill>
                  <a:srgbClr val="164194"/>
                </a:solidFill>
                <a:latin typeface="Calibri" panose="020F0502020204030204" pitchFamily="34" charset="0"/>
                <a:cs typeface="Calibri" panose="020F0502020204030204" pitchFamily="34" charset="0"/>
              </a:rPr>
              <a:t>, organic nitrates, O</a:t>
            </a:r>
            <a:r>
              <a:rPr lang="en-US" sz="2400" b="1" baseline="-25000" dirty="0">
                <a:solidFill>
                  <a:srgbClr val="164194"/>
                </a:solidFill>
                <a:latin typeface="Calibri" panose="020F0502020204030204" pitchFamily="34" charset="0"/>
                <a:cs typeface="Calibri" panose="020F0502020204030204" pitchFamily="34" charset="0"/>
              </a:rPr>
              <a:t>3</a:t>
            </a:r>
            <a:r>
              <a:rPr lang="en-US" sz="2400" b="1" dirty="0">
                <a:solidFill>
                  <a:srgbClr val="164194"/>
                </a:solidFill>
                <a:latin typeface="Calibri" panose="020F0502020204030204" pitchFamily="34" charset="0"/>
                <a:cs typeface="Calibri" panose="020F0502020204030204" pitchFamily="34" charset="0"/>
              </a:rPr>
              <a:t>, H</a:t>
            </a:r>
            <a:r>
              <a:rPr lang="en-US" sz="2400" b="1" baseline="-25000" dirty="0">
                <a:solidFill>
                  <a:srgbClr val="164194"/>
                </a:solidFill>
                <a:latin typeface="Calibri" panose="020F0502020204030204" pitchFamily="34" charset="0"/>
                <a:cs typeface="Calibri" panose="020F0502020204030204" pitchFamily="34" charset="0"/>
              </a:rPr>
              <a:t>2</a:t>
            </a:r>
            <a:r>
              <a:rPr lang="en-US" sz="2400" b="1" dirty="0">
                <a:solidFill>
                  <a:srgbClr val="164194"/>
                </a:solidFill>
                <a:latin typeface="Calibri" panose="020F0502020204030204" pitchFamily="34" charset="0"/>
                <a:cs typeface="Calibri" panose="020F0502020204030204" pitchFamily="34" charset="0"/>
              </a:rPr>
              <a:t>O</a:t>
            </a:r>
            <a:r>
              <a:rPr lang="en-US" sz="2400" b="1" baseline="-25000" dirty="0">
                <a:solidFill>
                  <a:srgbClr val="164194"/>
                </a:solidFill>
                <a:latin typeface="Calibri" panose="020F0502020204030204" pitchFamily="34" charset="0"/>
                <a:cs typeface="Calibri" panose="020F0502020204030204" pitchFamily="34" charset="0"/>
              </a:rPr>
              <a:t>2</a:t>
            </a:r>
            <a:r>
              <a:rPr lang="en-US" sz="2400" b="1" dirty="0">
                <a:solidFill>
                  <a:srgbClr val="164194"/>
                </a:solidFill>
                <a:latin typeface="Calibri" panose="020F0502020204030204" pitchFamily="34" charset="0"/>
                <a:cs typeface="Calibri" panose="020F0502020204030204" pitchFamily="34" charset="0"/>
              </a:rPr>
              <a:t> and HCHO </a:t>
            </a:r>
          </a:p>
          <a:p>
            <a:pPr marL="1080000" lvl="5" indent="-285750">
              <a:spcBef>
                <a:spcPts val="600"/>
              </a:spcBef>
              <a:buFont typeface="Arial" panose="020B0604020202020204" pitchFamily="34" charset="0"/>
              <a:buChar char="•"/>
            </a:pPr>
            <a:r>
              <a:rPr lang="en-US" sz="2400" b="1" i="1" dirty="0">
                <a:solidFill>
                  <a:srgbClr val="164194"/>
                </a:solidFill>
                <a:latin typeface="Calibri" panose="020F0502020204030204" pitchFamily="34" charset="0"/>
                <a:cs typeface="Calibri" panose="020F0502020204030204" pitchFamily="34" charset="0"/>
              </a:rPr>
              <a:t>Dry</a:t>
            </a:r>
            <a:r>
              <a:rPr lang="en-US" sz="2400" b="1" dirty="0">
                <a:solidFill>
                  <a:srgbClr val="164194"/>
                </a:solidFill>
                <a:latin typeface="Calibri" panose="020F0502020204030204" pitchFamily="34" charset="0"/>
                <a:cs typeface="Calibri" panose="020F0502020204030204" pitchFamily="34" charset="0"/>
              </a:rPr>
              <a:t> deposition reported across each grid cell and/or receptor, </a:t>
            </a:r>
            <a:r>
              <a:rPr lang="en-US" sz="2400" b="1" i="1" dirty="0">
                <a:solidFill>
                  <a:srgbClr val="164194"/>
                </a:solidFill>
                <a:latin typeface="Calibri" panose="020F0502020204030204" pitchFamily="34" charset="0"/>
                <a:cs typeface="Calibri" panose="020F0502020204030204" pitchFamily="34" charset="0"/>
              </a:rPr>
              <a:t>for each of 16 AQMEII4 land use types</a:t>
            </a:r>
            <a:r>
              <a:rPr lang="en-US" sz="2400" b="1" dirty="0">
                <a:solidFill>
                  <a:srgbClr val="164194"/>
                </a:solidFill>
                <a:latin typeface="Calibri" panose="020F0502020204030204" pitchFamily="34" charset="0"/>
                <a:cs typeface="Calibri" panose="020F0502020204030204" pitchFamily="34" charset="0"/>
              </a:rPr>
              <a:t>, as well as for the net values </a:t>
            </a:r>
          </a:p>
          <a:p>
            <a:pPr marL="1080000" lvl="5" indent="-285750">
              <a:spcBef>
                <a:spcPts val="600"/>
              </a:spcBef>
              <a:buFont typeface="Arial" panose="020B0604020202020204" pitchFamily="34" charset="0"/>
              <a:buChar char="•"/>
            </a:pPr>
            <a:r>
              <a:rPr lang="en-US" sz="2400" b="1" dirty="0">
                <a:solidFill>
                  <a:srgbClr val="164194"/>
                </a:solidFill>
                <a:latin typeface="Calibri" panose="020F0502020204030204" pitchFamily="34" charset="0"/>
                <a:cs typeface="Calibri" panose="020F0502020204030204" pitchFamily="34" charset="0"/>
              </a:rPr>
              <a:t>Effective dry deposition </a:t>
            </a:r>
            <a:r>
              <a:rPr lang="en-US" sz="2400" b="1" dirty="0" err="1">
                <a:solidFill>
                  <a:srgbClr val="164194"/>
                </a:solidFill>
                <a:latin typeface="Calibri" panose="020F0502020204030204" pitchFamily="34" charset="0"/>
                <a:cs typeface="Calibri" panose="020F0502020204030204" pitchFamily="34" charset="0"/>
              </a:rPr>
              <a:t>conductances</a:t>
            </a:r>
            <a:r>
              <a:rPr lang="en-US" sz="2400" b="1" dirty="0">
                <a:solidFill>
                  <a:srgbClr val="164194"/>
                </a:solidFill>
                <a:latin typeface="Calibri" panose="020F0502020204030204" pitchFamily="34" charset="0"/>
                <a:cs typeface="Calibri" panose="020F0502020204030204" pitchFamily="34" charset="0"/>
              </a:rPr>
              <a:t> and process-specific resistance terms held in common by most models, both net and by AQMEII4 land use type </a:t>
            </a:r>
          </a:p>
          <a:p>
            <a:pPr marL="1080000" lvl="5" indent="-285750">
              <a:spcBef>
                <a:spcPts val="600"/>
              </a:spcBef>
              <a:buFont typeface="Arial" panose="020B0604020202020204" pitchFamily="34" charset="0"/>
              <a:buChar char="•"/>
            </a:pPr>
            <a:r>
              <a:rPr lang="en-US" sz="2400" b="1" dirty="0">
                <a:solidFill>
                  <a:srgbClr val="164194"/>
                </a:solidFill>
                <a:latin typeface="Calibri" panose="020F0502020204030204" pitchFamily="34" charset="0"/>
                <a:cs typeface="Calibri" panose="020F0502020204030204" pitchFamily="34" charset="0"/>
              </a:rPr>
              <a:t>Net </a:t>
            </a:r>
            <a:r>
              <a:rPr lang="en-US" sz="2400" b="1" i="1" dirty="0">
                <a:solidFill>
                  <a:srgbClr val="164194"/>
                </a:solidFill>
                <a:latin typeface="Calibri" panose="020F0502020204030204" pitchFamily="34" charset="0"/>
                <a:cs typeface="Calibri" panose="020F0502020204030204" pitchFamily="34" charset="0"/>
              </a:rPr>
              <a:t>wet</a:t>
            </a:r>
            <a:r>
              <a:rPr lang="en-US" sz="2400" b="1" dirty="0">
                <a:solidFill>
                  <a:srgbClr val="164194"/>
                </a:solidFill>
                <a:latin typeface="Calibri" panose="020F0502020204030204" pitchFamily="34" charset="0"/>
                <a:cs typeface="Calibri" panose="020F0502020204030204" pitchFamily="34" charset="0"/>
              </a:rPr>
              <a:t> deposition for these gases</a:t>
            </a:r>
          </a:p>
          <a:p>
            <a:pPr marL="628650" lvl="1" indent="-2857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Particles:  net dry flux for particle </a:t>
            </a:r>
            <a:r>
              <a:rPr lang="en-US" sz="2400" b="1" dirty="0" err="1">
                <a:latin typeface="Calibri" panose="020F0502020204030204" pitchFamily="34" charset="0"/>
                <a:cs typeface="Calibri" panose="020F0502020204030204" pitchFamily="34" charset="0"/>
              </a:rPr>
              <a:t>sulphate</a:t>
            </a:r>
            <a:r>
              <a:rPr lang="en-US" sz="2400" b="1" dirty="0">
                <a:latin typeface="Calibri" panose="020F0502020204030204" pitchFamily="34" charset="0"/>
                <a:cs typeface="Calibri" panose="020F0502020204030204" pitchFamily="34" charset="0"/>
              </a:rPr>
              <a:t>, nitrate, ammonium, total carbon, elemental carbon, base cations, sea-salt, crustal material, PM2.5</a:t>
            </a:r>
          </a:p>
          <a:p>
            <a:pPr marL="628650" lvl="1" indent="-2857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Ions:  wet fluxes (</a:t>
            </a:r>
            <a:r>
              <a:rPr lang="en-US" sz="2400" b="1" dirty="0" err="1">
                <a:latin typeface="Calibri" panose="020F0502020204030204" pitchFamily="34" charset="0"/>
                <a:cs typeface="Calibri" panose="020F0502020204030204" pitchFamily="34" charset="0"/>
              </a:rPr>
              <a:t>eq</a:t>
            </a:r>
            <a:r>
              <a:rPr lang="en-US" sz="2400" b="1" dirty="0">
                <a:latin typeface="Calibri" panose="020F0502020204030204" pitchFamily="34" charset="0"/>
                <a:cs typeface="Calibri" panose="020F0502020204030204" pitchFamily="34" charset="0"/>
              </a:rPr>
              <a:t> ha</a:t>
            </a:r>
            <a:r>
              <a:rPr lang="en-US" sz="2400" b="1" baseline="30000" dirty="0">
                <a:latin typeface="Calibri" panose="020F0502020204030204" pitchFamily="34" charset="0"/>
                <a:cs typeface="Calibri" panose="020F0502020204030204" pitchFamily="34" charset="0"/>
              </a:rPr>
              <a:t>-1</a:t>
            </a:r>
            <a:r>
              <a:rPr lang="en-US" sz="2400" b="1" dirty="0">
                <a:latin typeface="Calibri" panose="020F0502020204030204" pitchFamily="34" charset="0"/>
                <a:cs typeface="Calibri" panose="020F0502020204030204" pitchFamily="34" charset="0"/>
              </a:rPr>
              <a:t>) of HSO</a:t>
            </a:r>
            <a:r>
              <a:rPr lang="en-US" sz="2400" b="1" baseline="-25000" dirty="0">
                <a:latin typeface="Calibri" panose="020F0502020204030204" pitchFamily="34" charset="0"/>
                <a:cs typeface="Calibri" panose="020F0502020204030204" pitchFamily="34" charset="0"/>
              </a:rPr>
              <a:t>3</a:t>
            </a:r>
            <a:r>
              <a:rPr lang="en-US" sz="2400" b="1" baseline="300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SO</a:t>
            </a:r>
            <a:r>
              <a:rPr lang="en-US" sz="2400" b="1" baseline="-25000" dirty="0">
                <a:latin typeface="Calibri" panose="020F0502020204030204" pitchFamily="34" charset="0"/>
                <a:cs typeface="Calibri" panose="020F0502020204030204" pitchFamily="34" charset="0"/>
              </a:rPr>
              <a:t>4</a:t>
            </a:r>
            <a:r>
              <a:rPr lang="en-US" sz="2400" b="1" baseline="300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NO</a:t>
            </a:r>
            <a:r>
              <a:rPr lang="en-US" sz="2400" b="1" baseline="-25000" dirty="0">
                <a:latin typeface="Calibri" panose="020F0502020204030204" pitchFamily="34" charset="0"/>
                <a:cs typeface="Calibri" panose="020F0502020204030204" pitchFamily="34" charset="0"/>
              </a:rPr>
              <a:t>3</a:t>
            </a:r>
            <a:r>
              <a:rPr lang="en-US" sz="2400" b="1" baseline="300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NH</a:t>
            </a:r>
            <a:r>
              <a:rPr lang="en-US" sz="2400" b="1" baseline="-25000" dirty="0">
                <a:latin typeface="Calibri" panose="020F0502020204030204" pitchFamily="34" charset="0"/>
                <a:cs typeface="Calibri" panose="020F0502020204030204" pitchFamily="34" charset="0"/>
              </a:rPr>
              <a:t>4</a:t>
            </a:r>
            <a:r>
              <a:rPr lang="en-US" sz="2400" b="1" baseline="300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base cations, TOC, precipitation</a:t>
            </a:r>
          </a:p>
        </p:txBody>
      </p:sp>
      <p:sp>
        <p:nvSpPr>
          <p:cNvPr id="3" name="TextBox 2"/>
          <p:cNvSpPr txBox="1"/>
          <p:nvPr/>
        </p:nvSpPr>
        <p:spPr>
          <a:xfrm>
            <a:off x="252028" y="332656"/>
            <a:ext cx="12192000" cy="707886"/>
          </a:xfrm>
          <a:prstGeom prst="rect">
            <a:avLst/>
          </a:prstGeom>
          <a:noFill/>
        </p:spPr>
        <p:txBody>
          <a:bodyPr wrap="square" rtlCol="0">
            <a:spAutoFit/>
          </a:bodyPr>
          <a:lstStyle/>
          <a:p>
            <a:r>
              <a:rPr lang="en-US" sz="4000" b="1" dirty="0">
                <a:solidFill>
                  <a:srgbClr val="FFFF00"/>
                </a:solidFill>
                <a:effectLst>
                  <a:outerShdw blurRad="38100" dist="38100" dir="2700000" algn="tl">
                    <a:srgbClr val="000000">
                      <a:alpha val="43137"/>
                    </a:srgbClr>
                  </a:outerShdw>
                </a:effectLst>
              </a:rPr>
              <a:t>AQMEII-4 Activity 1 Chemical Species Reported</a:t>
            </a:r>
            <a:endParaRPr lang="en-CA"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183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404862" y="761479"/>
            <a:ext cx="11784632" cy="646331"/>
          </a:xfrm>
          <a:prstGeom prst="rect">
            <a:avLst/>
          </a:prstGeom>
          <a:solidFill>
            <a:srgbClr val="FFFFCC"/>
          </a:solidFill>
        </p:spPr>
        <p:txBody>
          <a:bodyPr wrap="square" rtlCol="0">
            <a:spAutoFit/>
          </a:bodyPr>
          <a:lstStyle/>
          <a:p>
            <a:r>
              <a:rPr lang="en-US" b="1" dirty="0"/>
              <a:t>A survey of the various deposition schemes used by the participating models has led to requesting this specific list of variables for gas dry deposition</a:t>
            </a:r>
            <a:endParaRPr lang="en-US" dirty="0"/>
          </a:p>
        </p:txBody>
      </p:sp>
      <p:sp>
        <p:nvSpPr>
          <p:cNvPr id="3" name="TextBox 2"/>
          <p:cNvSpPr txBox="1"/>
          <p:nvPr/>
        </p:nvSpPr>
        <p:spPr>
          <a:xfrm>
            <a:off x="120328" y="0"/>
            <a:ext cx="12072664" cy="769441"/>
          </a:xfrm>
          <a:prstGeom prst="rect">
            <a:avLst/>
          </a:prstGeom>
          <a:noFill/>
        </p:spPr>
        <p:txBody>
          <a:bodyPr wrap="square" rtlCol="0">
            <a:spAutoFit/>
          </a:bodyPr>
          <a:lstStyle/>
          <a:p>
            <a:r>
              <a:rPr lang="en-US" sz="4400" b="1" dirty="0">
                <a:solidFill>
                  <a:srgbClr val="FFFF00"/>
                </a:solidFill>
                <a:effectLst>
                  <a:outerShdw blurRad="38100" dist="38100" dir="2700000" algn="tl">
                    <a:srgbClr val="000000">
                      <a:alpha val="43137"/>
                    </a:srgbClr>
                  </a:outerShdw>
                </a:effectLst>
              </a:rPr>
              <a:t>AQMEII-4 Activity 1 Gas-Phase Diagnostics</a:t>
            </a:r>
            <a:endParaRPr lang="en-CA" sz="4400" b="1" dirty="0">
              <a:solidFill>
                <a:srgbClr val="FFFF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4036877534"/>
              </p:ext>
            </p:extLst>
          </p:nvPr>
        </p:nvGraphicFramePr>
        <p:xfrm>
          <a:off x="396700" y="1501229"/>
          <a:ext cx="11784633" cy="5302633"/>
        </p:xfrm>
        <a:graphic>
          <a:graphicData uri="http://schemas.openxmlformats.org/drawingml/2006/table">
            <a:tbl>
              <a:tblPr firstRow="1" firstCol="1" bandRow="1">
                <a:tableStyleId>{5C22544A-7EE6-4342-B048-85BDC9FD1C3A}</a:tableStyleId>
              </a:tblPr>
              <a:tblGrid>
                <a:gridCol w="886219">
                  <a:extLst>
                    <a:ext uri="{9D8B030D-6E8A-4147-A177-3AD203B41FA5}">
                      <a16:colId xmlns:a16="http://schemas.microsoft.com/office/drawing/2014/main" val="3686622943"/>
                    </a:ext>
                  </a:extLst>
                </a:gridCol>
                <a:gridCol w="1472758">
                  <a:extLst>
                    <a:ext uri="{9D8B030D-6E8A-4147-A177-3AD203B41FA5}">
                      <a16:colId xmlns:a16="http://schemas.microsoft.com/office/drawing/2014/main" val="1186817475"/>
                    </a:ext>
                  </a:extLst>
                </a:gridCol>
                <a:gridCol w="9425656">
                  <a:extLst>
                    <a:ext uri="{9D8B030D-6E8A-4147-A177-3AD203B41FA5}">
                      <a16:colId xmlns:a16="http://schemas.microsoft.com/office/drawing/2014/main" val="1855552402"/>
                    </a:ext>
                  </a:extLst>
                </a:gridCol>
              </a:tblGrid>
              <a:tr h="127981">
                <a:tc>
                  <a:txBody>
                    <a:bodyPr/>
                    <a:lstStyle/>
                    <a:p>
                      <a:pPr>
                        <a:lnSpc>
                          <a:spcPct val="115000"/>
                        </a:lnSpc>
                        <a:spcAft>
                          <a:spcPts val="1000"/>
                        </a:spcAft>
                      </a:pPr>
                      <a:r>
                        <a:rPr lang="en-US" sz="1200" dirty="0">
                          <a:effectLst/>
                        </a:rPr>
                        <a:t>Name</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AQMEII4</a:t>
                      </a:r>
                      <a:r>
                        <a:rPr lang="en-US" sz="1200" baseline="0" dirty="0">
                          <a:effectLst/>
                        </a:rPr>
                        <a:t> variable</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Name of diagnostic</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2901318596"/>
                  </a:ext>
                </a:extLst>
              </a:tr>
              <a:tr h="127981">
                <a:tc>
                  <a:txBody>
                    <a:bodyPr/>
                    <a:lstStyle/>
                    <a:p>
                      <a:pPr>
                        <a:lnSpc>
                          <a:spcPct val="115000"/>
                        </a:lnSpc>
                        <a:spcAft>
                          <a:spcPts val="1000"/>
                        </a:spcAft>
                      </a:pPr>
                      <a:r>
                        <a:rPr lang="en-US" sz="1200" dirty="0" err="1">
                          <a:effectLst/>
                        </a:rPr>
                        <a:t>r</a:t>
                      </a:r>
                      <a:r>
                        <a:rPr lang="en-US" sz="1200" baseline="-25000" dirty="0" err="1">
                          <a:effectLst/>
                        </a:rPr>
                        <a:t>a</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RES_AERO</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Aerodynamic resistance</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1472545949"/>
                  </a:ext>
                </a:extLst>
              </a:tr>
              <a:tr h="127981">
                <a:tc>
                  <a:txBody>
                    <a:bodyPr/>
                    <a:lstStyle/>
                    <a:p>
                      <a:pPr>
                        <a:lnSpc>
                          <a:spcPct val="115000"/>
                        </a:lnSpc>
                        <a:spcAft>
                          <a:spcPts val="1000"/>
                        </a:spcAft>
                      </a:pPr>
                      <a:r>
                        <a:rPr lang="en-US" sz="1200" dirty="0" err="1">
                          <a:effectLst/>
                        </a:rPr>
                        <a:t>r</a:t>
                      </a:r>
                      <a:r>
                        <a:rPr lang="en-US" sz="1200" baseline="-25000" dirty="0" err="1">
                          <a:effectLst/>
                        </a:rPr>
                        <a:t>c</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RES_SURF</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Bulk surface resistance</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4518486"/>
                  </a:ext>
                </a:extLst>
              </a:tr>
              <a:tr h="127981">
                <a:tc>
                  <a:txBody>
                    <a:bodyPr/>
                    <a:lstStyle/>
                    <a:p>
                      <a:pPr>
                        <a:lnSpc>
                          <a:spcPct val="115000"/>
                        </a:lnSpc>
                        <a:spcAft>
                          <a:spcPts val="1000"/>
                        </a:spcAft>
                      </a:pPr>
                      <a:r>
                        <a:rPr lang="en-US" sz="1200" dirty="0" err="1">
                          <a:effectLst/>
                        </a:rPr>
                        <a:t>r</a:t>
                      </a:r>
                      <a:r>
                        <a:rPr lang="en-US" sz="1200" baseline="-25000" dirty="0" err="1">
                          <a:effectLst/>
                        </a:rPr>
                        <a:t>s</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RES_STOM</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Net stomatal resistance</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848825484"/>
                  </a:ext>
                </a:extLst>
              </a:tr>
              <a:tr h="127981">
                <a:tc>
                  <a:txBody>
                    <a:bodyPr/>
                    <a:lstStyle/>
                    <a:p>
                      <a:pPr>
                        <a:lnSpc>
                          <a:spcPct val="115000"/>
                        </a:lnSpc>
                        <a:spcAft>
                          <a:spcPts val="1000"/>
                        </a:spcAft>
                      </a:pPr>
                      <a:r>
                        <a:rPr lang="en-US" sz="1200" dirty="0" err="1">
                          <a:effectLst/>
                        </a:rPr>
                        <a:t>r</a:t>
                      </a:r>
                      <a:r>
                        <a:rPr lang="en-US" sz="1200" baseline="-25000" dirty="0" err="1">
                          <a:effectLst/>
                        </a:rPr>
                        <a:t>m</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RES_MESO</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Net mesophyll resistance</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010876997"/>
                  </a:ext>
                </a:extLst>
              </a:tr>
              <a:tr h="127981">
                <a:tc>
                  <a:txBody>
                    <a:bodyPr/>
                    <a:lstStyle/>
                    <a:p>
                      <a:pPr>
                        <a:lnSpc>
                          <a:spcPct val="115000"/>
                        </a:lnSpc>
                        <a:spcAft>
                          <a:spcPts val="1000"/>
                        </a:spcAft>
                      </a:pPr>
                      <a:r>
                        <a:rPr lang="en-US" sz="1200" dirty="0" err="1">
                          <a:effectLst/>
                        </a:rPr>
                        <a:t>r</a:t>
                      </a:r>
                      <a:r>
                        <a:rPr lang="en-US" sz="1200" baseline="-25000" dirty="0" err="1">
                          <a:effectLst/>
                        </a:rPr>
                        <a:t>c</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RES_CUT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Net cuticle resistance</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38731986"/>
                  </a:ext>
                </a:extLst>
              </a:tr>
              <a:tr h="255961">
                <a:tc>
                  <a:txBody>
                    <a:bodyPr/>
                    <a:lstStyle/>
                    <a:p>
                      <a:pPr>
                        <a:lnSpc>
                          <a:spcPct val="115000"/>
                        </a:lnSpc>
                        <a:spcAft>
                          <a:spcPts val="1000"/>
                        </a:spcAft>
                      </a:pPr>
                      <a:r>
                        <a:rPr lang="en-US" sz="1200" dirty="0">
                          <a:effectLst/>
                        </a:rPr>
                        <a:t>E</a:t>
                      </a:r>
                      <a:r>
                        <a:rPr lang="en-US" sz="1200" baseline="-25000" dirty="0">
                          <a:effectLst/>
                        </a:rPr>
                        <a:t>STOM</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ECOND_ST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Effective conductance associated with deposition to plant stomata</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834109308"/>
                  </a:ext>
                </a:extLst>
              </a:tr>
              <a:tr h="255961">
                <a:tc>
                  <a:txBody>
                    <a:bodyPr/>
                    <a:lstStyle/>
                    <a:p>
                      <a:pPr>
                        <a:lnSpc>
                          <a:spcPct val="115000"/>
                        </a:lnSpc>
                        <a:spcAft>
                          <a:spcPts val="1000"/>
                        </a:spcAft>
                      </a:pPr>
                      <a:r>
                        <a:rPr lang="en-US" sz="1200" dirty="0">
                          <a:effectLst/>
                        </a:rPr>
                        <a:t>E</a:t>
                      </a:r>
                      <a:r>
                        <a:rPr lang="en-US" sz="1200" baseline="-25000" dirty="0">
                          <a:effectLst/>
                        </a:rPr>
                        <a:t>CUT</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ECOND_CUT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conductance associated with deposition to plant cuticles</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4126981933"/>
                  </a:ext>
                </a:extLst>
              </a:tr>
              <a:tr h="383942">
                <a:tc>
                  <a:txBody>
                    <a:bodyPr/>
                    <a:lstStyle/>
                    <a:p>
                      <a:pPr>
                        <a:lnSpc>
                          <a:spcPct val="115000"/>
                        </a:lnSpc>
                        <a:spcAft>
                          <a:spcPts val="1000"/>
                        </a:spcAft>
                      </a:pPr>
                      <a:r>
                        <a:rPr lang="en-US" sz="1200" dirty="0">
                          <a:effectLst/>
                        </a:rPr>
                        <a:t>E</a:t>
                      </a:r>
                      <a:r>
                        <a:rPr lang="en-US" sz="1200" baseline="-25000" dirty="0">
                          <a:effectLst/>
                        </a:rPr>
                        <a:t>SOIL</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ECOND_SOIL</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conductance associated with deposition to soil and un-vegetated surfaces</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476222637"/>
                  </a:ext>
                </a:extLst>
              </a:tr>
              <a:tr h="255961">
                <a:tc>
                  <a:txBody>
                    <a:bodyPr/>
                    <a:lstStyle/>
                    <a:p>
                      <a:pPr>
                        <a:lnSpc>
                          <a:spcPct val="115000"/>
                        </a:lnSpc>
                        <a:spcAft>
                          <a:spcPts val="1000"/>
                        </a:spcAft>
                      </a:pPr>
                      <a:r>
                        <a:rPr lang="en-US" sz="1200" dirty="0">
                          <a:effectLst/>
                        </a:rPr>
                        <a:t>E</a:t>
                      </a:r>
                      <a:r>
                        <a:rPr lang="en-US" sz="1200" baseline="-25000" dirty="0">
                          <a:effectLst/>
                        </a:rPr>
                        <a:t>LCAN</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ECOND_LCAN</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conductance associated with deposition to the lower canopy.</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1625383226"/>
                  </a:ext>
                </a:extLst>
              </a:tr>
              <a:tr h="511922">
                <a:tc>
                  <a:txBody>
                    <a:bodyPr/>
                    <a:lstStyle/>
                    <a:p>
                      <a:pPr>
                        <a:lnSpc>
                          <a:spcPct val="115000"/>
                        </a:lnSpc>
                        <a:spcAft>
                          <a:spcPts val="1000"/>
                        </a:spcAft>
                      </a:pPr>
                      <a:r>
                        <a:rPr lang="en-US" sz="1200" dirty="0" err="1">
                          <a:effectLst/>
                        </a:rPr>
                        <a:t>r</a:t>
                      </a:r>
                      <a:r>
                        <a:rPr lang="en-US" sz="1200" baseline="-25000" dirty="0" err="1">
                          <a:effectLst/>
                        </a:rPr>
                        <a:t>b</a:t>
                      </a:r>
                      <a:r>
                        <a:rPr lang="en-US" sz="1200" baseline="-25000" dirty="0">
                          <a:effectLst/>
                        </a:rPr>
                        <a:t>, </a:t>
                      </a:r>
                      <a:r>
                        <a:rPr lang="en-US" sz="1200" baseline="-25000" dirty="0" err="1">
                          <a:effectLst/>
                        </a:rPr>
                        <a:t>stom</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RES_QLSB_STOM</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Quasi-laminar sublayer resistance associated with stomatal pathway  (= </a:t>
                      </a:r>
                      <a:r>
                        <a:rPr lang="en-US" sz="1200" dirty="0" err="1">
                          <a:effectLst/>
                        </a:rPr>
                        <a:t>r</a:t>
                      </a:r>
                      <a:r>
                        <a:rPr lang="en-US" sz="1200" baseline="-25000" dirty="0" err="1">
                          <a:effectLst/>
                        </a:rPr>
                        <a:t>b</a:t>
                      </a:r>
                      <a:r>
                        <a:rPr lang="en-US" sz="1200" dirty="0">
                          <a:effectLst/>
                        </a:rPr>
                        <a:t> if this is pathway-independent for the deposition framework)</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2461950082"/>
                  </a:ext>
                </a:extLst>
              </a:tr>
              <a:tr h="511922">
                <a:tc>
                  <a:txBody>
                    <a:bodyPr/>
                    <a:lstStyle/>
                    <a:p>
                      <a:pPr>
                        <a:lnSpc>
                          <a:spcPct val="115000"/>
                        </a:lnSpc>
                        <a:spcAft>
                          <a:spcPts val="1000"/>
                        </a:spcAft>
                      </a:pPr>
                      <a:r>
                        <a:rPr lang="en-US" sz="1200" dirty="0" err="1">
                          <a:effectLst/>
                        </a:rPr>
                        <a:t>r</a:t>
                      </a:r>
                      <a:r>
                        <a:rPr lang="en-US" sz="1200" baseline="-25000" dirty="0" err="1">
                          <a:effectLst/>
                        </a:rPr>
                        <a:t>b,cut</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RES_QLSB_CUT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Quasi-laminar sublayer resistance associated with cuticle pathway (= r</a:t>
                      </a:r>
                      <a:r>
                        <a:rPr lang="en-US" sz="1200" baseline="-25000">
                          <a:effectLst/>
                        </a:rPr>
                        <a:t>b</a:t>
                      </a:r>
                      <a:r>
                        <a:rPr lang="en-US" sz="1200">
                          <a:effectLst/>
                        </a:rPr>
                        <a:t> if this is pathway-independent for the deposition framework)</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668417933"/>
                  </a:ext>
                </a:extLst>
              </a:tr>
              <a:tr h="511922">
                <a:tc>
                  <a:txBody>
                    <a:bodyPr/>
                    <a:lstStyle/>
                    <a:p>
                      <a:pPr>
                        <a:lnSpc>
                          <a:spcPct val="115000"/>
                        </a:lnSpc>
                        <a:spcAft>
                          <a:spcPts val="1000"/>
                        </a:spcAft>
                      </a:pPr>
                      <a:r>
                        <a:rPr lang="en-US" sz="1200" dirty="0" err="1">
                          <a:effectLst/>
                        </a:rPr>
                        <a:t>r</a:t>
                      </a:r>
                      <a:r>
                        <a:rPr lang="en-US" sz="1200" baseline="-25000" dirty="0" err="1">
                          <a:effectLst/>
                        </a:rPr>
                        <a:t>b,soil</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RES_QLSB_SOIL</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Quasi-laminar sublayer resistance associated with soil pathway (= r</a:t>
                      </a:r>
                      <a:r>
                        <a:rPr lang="en-US" sz="1200" baseline="-25000">
                          <a:effectLst/>
                        </a:rPr>
                        <a:t>b</a:t>
                      </a:r>
                      <a:r>
                        <a:rPr lang="en-US" sz="1200">
                          <a:effectLst/>
                        </a:rPr>
                        <a:t> if this is pathway-independent for the deposition framework)</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4090728448"/>
                  </a:ext>
                </a:extLst>
              </a:tr>
              <a:tr h="511922">
                <a:tc>
                  <a:txBody>
                    <a:bodyPr/>
                    <a:lstStyle/>
                    <a:p>
                      <a:pPr>
                        <a:lnSpc>
                          <a:spcPct val="115000"/>
                        </a:lnSpc>
                        <a:spcAft>
                          <a:spcPts val="1000"/>
                        </a:spcAft>
                      </a:pPr>
                      <a:r>
                        <a:rPr lang="en-US" sz="1200" dirty="0" err="1">
                          <a:effectLst/>
                        </a:rPr>
                        <a:t>r</a:t>
                      </a:r>
                      <a:r>
                        <a:rPr lang="en-US" sz="1200" baseline="-25000" dirty="0" err="1">
                          <a:effectLst/>
                        </a:rPr>
                        <a:t>b,lcan</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RES_QLSB_LCAN</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Quasi-laminar sublayer resistance associated with lower canopy pathway (= r</a:t>
                      </a:r>
                      <a:r>
                        <a:rPr lang="en-US" sz="1200" baseline="-25000">
                          <a:effectLst/>
                        </a:rPr>
                        <a:t>b</a:t>
                      </a:r>
                      <a:r>
                        <a:rPr lang="en-US" sz="1200">
                          <a:effectLst/>
                        </a:rPr>
                        <a:t> if this is pathway-independent for the deposition framework)</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1322570732"/>
                  </a:ext>
                </a:extLst>
              </a:tr>
              <a:tr h="127981">
                <a:tc>
                  <a:txBody>
                    <a:bodyPr/>
                    <a:lstStyle/>
                    <a:p>
                      <a:pPr>
                        <a:lnSpc>
                          <a:spcPct val="115000"/>
                        </a:lnSpc>
                        <a:spcAft>
                          <a:spcPts val="1000"/>
                        </a:spcAft>
                      </a:pPr>
                      <a:r>
                        <a:rPr lang="en-US" sz="1200" dirty="0" err="1">
                          <a:effectLst/>
                        </a:rPr>
                        <a:t>EF</a:t>
                      </a:r>
                      <a:r>
                        <a:rPr lang="en-US" sz="1200" baseline="-25000" dirty="0" err="1">
                          <a:effectLst/>
                        </a:rPr>
                        <a:t>lcan</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DFLX_LCAN</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Flux for lower canopy pathway</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1451942888"/>
                  </a:ext>
                </a:extLst>
              </a:tr>
              <a:tr h="127981">
                <a:tc>
                  <a:txBody>
                    <a:bodyPr/>
                    <a:lstStyle/>
                    <a:p>
                      <a:pPr>
                        <a:lnSpc>
                          <a:spcPct val="115000"/>
                        </a:lnSpc>
                        <a:spcAft>
                          <a:spcPts val="1000"/>
                        </a:spcAft>
                      </a:pPr>
                      <a:r>
                        <a:rPr lang="en-US" sz="1200" dirty="0" err="1">
                          <a:effectLst/>
                        </a:rPr>
                        <a:t>EF</a:t>
                      </a:r>
                      <a:r>
                        <a:rPr lang="en-US" sz="1200" baseline="-25000" dirty="0" err="1">
                          <a:effectLst/>
                        </a:rPr>
                        <a:t>stom</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DFLX_ST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Flux for stomatal pathway</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482468480"/>
                  </a:ext>
                </a:extLst>
              </a:tr>
              <a:tr h="127981">
                <a:tc>
                  <a:txBody>
                    <a:bodyPr/>
                    <a:lstStyle/>
                    <a:p>
                      <a:pPr>
                        <a:lnSpc>
                          <a:spcPct val="115000"/>
                        </a:lnSpc>
                        <a:spcAft>
                          <a:spcPts val="1000"/>
                        </a:spcAft>
                      </a:pPr>
                      <a:r>
                        <a:rPr lang="en-US" sz="1200" dirty="0" err="1">
                          <a:effectLst/>
                        </a:rPr>
                        <a:t>EF</a:t>
                      </a:r>
                      <a:r>
                        <a:rPr lang="en-US" sz="1200" baseline="-25000" dirty="0" err="1">
                          <a:effectLst/>
                        </a:rPr>
                        <a:t>cut</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DFLX-CUT</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Effective Flux for cuticle pathway</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408094854"/>
                  </a:ext>
                </a:extLst>
              </a:tr>
              <a:tr h="127981">
                <a:tc>
                  <a:txBody>
                    <a:bodyPr/>
                    <a:lstStyle/>
                    <a:p>
                      <a:pPr>
                        <a:lnSpc>
                          <a:spcPct val="115000"/>
                        </a:lnSpc>
                        <a:spcAft>
                          <a:spcPts val="1000"/>
                        </a:spcAft>
                      </a:pPr>
                      <a:r>
                        <a:rPr lang="en-US" sz="1200" dirty="0" err="1">
                          <a:effectLst/>
                        </a:rPr>
                        <a:t>EF</a:t>
                      </a:r>
                      <a:r>
                        <a:rPr lang="en-US" sz="1200" baseline="-25000" dirty="0" err="1">
                          <a:effectLst/>
                        </a:rPr>
                        <a:t>soil</a:t>
                      </a:r>
                      <a:endParaRPr lang="en-CA"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a:effectLst/>
                        </a:rPr>
                        <a:t>DFLX-SOIL</a:t>
                      </a:r>
                      <a:endParaRPr lang="en-CA"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tc>
                  <a:txBody>
                    <a:bodyPr/>
                    <a:lstStyle/>
                    <a:p>
                      <a:pPr>
                        <a:lnSpc>
                          <a:spcPct val="115000"/>
                        </a:lnSpc>
                        <a:spcAft>
                          <a:spcPts val="1000"/>
                        </a:spcAft>
                      </a:pPr>
                      <a:r>
                        <a:rPr lang="en-US" sz="1200" dirty="0">
                          <a:effectLst/>
                        </a:rPr>
                        <a:t>Effective Flux for soil pathway</a:t>
                      </a:r>
                      <a:endParaRPr lang="en-C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527" marR="45527" marT="0" marB="0"/>
                </a:tc>
                <a:extLst>
                  <a:ext uri="{0D108BD9-81ED-4DB2-BD59-A6C34878D82A}">
                    <a16:rowId xmlns:a16="http://schemas.microsoft.com/office/drawing/2014/main" val="3053362865"/>
                  </a:ext>
                </a:extLst>
              </a:tr>
            </a:tbl>
          </a:graphicData>
        </a:graphic>
      </p:graphicFrame>
    </p:spTree>
    <p:extLst>
      <p:ext uri="{BB962C8B-B14F-4D97-AF65-F5344CB8AC3E}">
        <p14:creationId xmlns:p14="http://schemas.microsoft.com/office/powerpoint/2010/main" val="524774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8972" y="1412776"/>
            <a:ext cx="9145016" cy="2677656"/>
          </a:xfrm>
          <a:prstGeom prst="rect">
            <a:avLst/>
          </a:prstGeom>
          <a:noFill/>
        </p:spPr>
        <p:txBody>
          <a:bodyPr wrap="square" rtlCol="0">
            <a:spAutoFit/>
          </a:bodyPr>
          <a:lstStyle/>
          <a:p>
            <a:pPr marL="171450" indent="-171450">
              <a:buFont typeface="Arial"/>
              <a:buChar char="•"/>
            </a:pPr>
            <a:r>
              <a:rPr lang="en-US" sz="2800" b="1" dirty="0">
                <a:latin typeface="Calibri" panose="020F0502020204030204" pitchFamily="34" charset="0"/>
                <a:cs typeface="Calibri" panose="020F0502020204030204" pitchFamily="34" charset="0"/>
              </a:rPr>
              <a:t>Every participating model has its own land use scheme (below)</a:t>
            </a:r>
          </a:p>
          <a:p>
            <a:pPr marL="171450" indent="-171450">
              <a:buFont typeface="Arial"/>
              <a:buChar char="•"/>
            </a:pPr>
            <a:r>
              <a:rPr lang="en-US" sz="2800" b="1" dirty="0">
                <a:latin typeface="Calibri" panose="020F0502020204030204" pitchFamily="34" charset="0"/>
                <a:cs typeface="Calibri" panose="020F0502020204030204" pitchFamily="34" charset="0"/>
              </a:rPr>
              <a:t>A 16 classes scheme for AQMEII4 has been devised, into which the individual model classes must be lumped (right) (</a:t>
            </a:r>
            <a:r>
              <a:rPr lang="en-US" sz="2800" b="1" dirty="0" err="1">
                <a:latin typeface="Calibri" panose="020F0502020204030204" pitchFamily="34" charset="0"/>
                <a:cs typeface="Calibri" panose="020F0502020204030204" pitchFamily="34" charset="0"/>
              </a:rPr>
              <a:t>colour</a:t>
            </a:r>
            <a:r>
              <a:rPr lang="en-US" sz="2800" b="1" dirty="0">
                <a:latin typeface="Calibri" panose="020F0502020204030204" pitchFamily="34" charset="0"/>
                <a:cs typeface="Calibri" panose="020F0502020204030204" pitchFamily="34" charset="0"/>
              </a:rPr>
              <a:t>-coded)</a:t>
            </a:r>
          </a:p>
          <a:p>
            <a:endParaRPr lang="en-US" sz="2800" b="1" dirty="0">
              <a:latin typeface="Calibri" panose="020F0502020204030204" pitchFamily="34" charset="0"/>
              <a:cs typeface="Calibri" panose="020F0502020204030204" pitchFamily="34" charset="0"/>
            </a:endParaRPr>
          </a:p>
        </p:txBody>
      </p:sp>
      <p:sp>
        <p:nvSpPr>
          <p:cNvPr id="3" name="TextBox 2"/>
          <p:cNvSpPr txBox="1"/>
          <p:nvPr/>
        </p:nvSpPr>
        <p:spPr>
          <a:xfrm>
            <a:off x="359049" y="77133"/>
            <a:ext cx="11809312"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AQMEII-4 Activity 1 Land Use Reporting</a:t>
            </a:r>
            <a:endParaRPr lang="en-CA" sz="4800" b="1" dirty="0">
              <a:solidFill>
                <a:srgbClr val="FFFF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85870841"/>
              </p:ext>
            </p:extLst>
          </p:nvPr>
        </p:nvGraphicFramePr>
        <p:xfrm>
          <a:off x="122635" y="3630990"/>
          <a:ext cx="8686798" cy="3108096"/>
        </p:xfrm>
        <a:graphic>
          <a:graphicData uri="http://schemas.openxmlformats.org/drawingml/2006/table">
            <a:tbl>
              <a:tblPr/>
              <a:tblGrid>
                <a:gridCol w="389385">
                  <a:extLst>
                    <a:ext uri="{9D8B030D-6E8A-4147-A177-3AD203B41FA5}">
                      <a16:colId xmlns:a16="http://schemas.microsoft.com/office/drawing/2014/main" val="20000"/>
                    </a:ext>
                  </a:extLst>
                </a:gridCol>
                <a:gridCol w="389385">
                  <a:extLst>
                    <a:ext uri="{9D8B030D-6E8A-4147-A177-3AD203B41FA5}">
                      <a16:colId xmlns:a16="http://schemas.microsoft.com/office/drawing/2014/main" val="20001"/>
                    </a:ext>
                  </a:extLst>
                </a:gridCol>
                <a:gridCol w="389385">
                  <a:extLst>
                    <a:ext uri="{9D8B030D-6E8A-4147-A177-3AD203B41FA5}">
                      <a16:colId xmlns:a16="http://schemas.microsoft.com/office/drawing/2014/main" val="20002"/>
                    </a:ext>
                  </a:extLst>
                </a:gridCol>
                <a:gridCol w="389385">
                  <a:extLst>
                    <a:ext uri="{9D8B030D-6E8A-4147-A177-3AD203B41FA5}">
                      <a16:colId xmlns:a16="http://schemas.microsoft.com/office/drawing/2014/main" val="20003"/>
                    </a:ext>
                  </a:extLst>
                </a:gridCol>
                <a:gridCol w="389385">
                  <a:extLst>
                    <a:ext uri="{9D8B030D-6E8A-4147-A177-3AD203B41FA5}">
                      <a16:colId xmlns:a16="http://schemas.microsoft.com/office/drawing/2014/main" val="20004"/>
                    </a:ext>
                  </a:extLst>
                </a:gridCol>
                <a:gridCol w="389385">
                  <a:extLst>
                    <a:ext uri="{9D8B030D-6E8A-4147-A177-3AD203B41FA5}">
                      <a16:colId xmlns:a16="http://schemas.microsoft.com/office/drawing/2014/main" val="20005"/>
                    </a:ext>
                  </a:extLst>
                </a:gridCol>
                <a:gridCol w="389385">
                  <a:extLst>
                    <a:ext uri="{9D8B030D-6E8A-4147-A177-3AD203B41FA5}">
                      <a16:colId xmlns:a16="http://schemas.microsoft.com/office/drawing/2014/main" val="20006"/>
                    </a:ext>
                  </a:extLst>
                </a:gridCol>
                <a:gridCol w="442863">
                  <a:extLst>
                    <a:ext uri="{9D8B030D-6E8A-4147-A177-3AD203B41FA5}">
                      <a16:colId xmlns:a16="http://schemas.microsoft.com/office/drawing/2014/main" val="20007"/>
                    </a:ext>
                  </a:extLst>
                </a:gridCol>
                <a:gridCol w="442863">
                  <a:extLst>
                    <a:ext uri="{9D8B030D-6E8A-4147-A177-3AD203B41FA5}">
                      <a16:colId xmlns:a16="http://schemas.microsoft.com/office/drawing/2014/main" val="20008"/>
                    </a:ext>
                  </a:extLst>
                </a:gridCol>
                <a:gridCol w="506368">
                  <a:extLst>
                    <a:ext uri="{9D8B030D-6E8A-4147-A177-3AD203B41FA5}">
                      <a16:colId xmlns:a16="http://schemas.microsoft.com/office/drawing/2014/main" val="20009"/>
                    </a:ext>
                  </a:extLst>
                </a:gridCol>
                <a:gridCol w="259033">
                  <a:extLst>
                    <a:ext uri="{9D8B030D-6E8A-4147-A177-3AD203B41FA5}">
                      <a16:colId xmlns:a16="http://schemas.microsoft.com/office/drawing/2014/main" val="20010"/>
                    </a:ext>
                  </a:extLst>
                </a:gridCol>
                <a:gridCol w="249006">
                  <a:extLst>
                    <a:ext uri="{9D8B030D-6E8A-4147-A177-3AD203B41FA5}">
                      <a16:colId xmlns:a16="http://schemas.microsoft.com/office/drawing/2014/main" val="20011"/>
                    </a:ext>
                  </a:extLst>
                </a:gridCol>
                <a:gridCol w="384372">
                  <a:extLst>
                    <a:ext uri="{9D8B030D-6E8A-4147-A177-3AD203B41FA5}">
                      <a16:colId xmlns:a16="http://schemas.microsoft.com/office/drawing/2014/main" val="20012"/>
                    </a:ext>
                  </a:extLst>
                </a:gridCol>
                <a:gridCol w="247335">
                  <a:extLst>
                    <a:ext uri="{9D8B030D-6E8A-4147-A177-3AD203B41FA5}">
                      <a16:colId xmlns:a16="http://schemas.microsoft.com/office/drawing/2014/main" val="20013"/>
                    </a:ext>
                  </a:extLst>
                </a:gridCol>
                <a:gridCol w="315853">
                  <a:extLst>
                    <a:ext uri="{9D8B030D-6E8A-4147-A177-3AD203B41FA5}">
                      <a16:colId xmlns:a16="http://schemas.microsoft.com/office/drawing/2014/main" val="20014"/>
                    </a:ext>
                  </a:extLst>
                </a:gridCol>
                <a:gridCol w="411110">
                  <a:extLst>
                    <a:ext uri="{9D8B030D-6E8A-4147-A177-3AD203B41FA5}">
                      <a16:colId xmlns:a16="http://schemas.microsoft.com/office/drawing/2014/main" val="20015"/>
                    </a:ext>
                  </a:extLst>
                </a:gridCol>
                <a:gridCol w="354291">
                  <a:extLst>
                    <a:ext uri="{9D8B030D-6E8A-4147-A177-3AD203B41FA5}">
                      <a16:colId xmlns:a16="http://schemas.microsoft.com/office/drawing/2014/main" val="20016"/>
                    </a:ext>
                  </a:extLst>
                </a:gridCol>
                <a:gridCol w="427822">
                  <a:extLst>
                    <a:ext uri="{9D8B030D-6E8A-4147-A177-3AD203B41FA5}">
                      <a16:colId xmlns:a16="http://schemas.microsoft.com/office/drawing/2014/main" val="20017"/>
                    </a:ext>
                  </a:extLst>
                </a:gridCol>
                <a:gridCol w="427822">
                  <a:extLst>
                    <a:ext uri="{9D8B030D-6E8A-4147-A177-3AD203B41FA5}">
                      <a16:colId xmlns:a16="http://schemas.microsoft.com/office/drawing/2014/main" val="20018"/>
                    </a:ext>
                  </a:extLst>
                </a:gridCol>
                <a:gridCol w="279087">
                  <a:extLst>
                    <a:ext uri="{9D8B030D-6E8A-4147-A177-3AD203B41FA5}">
                      <a16:colId xmlns:a16="http://schemas.microsoft.com/office/drawing/2014/main" val="20019"/>
                    </a:ext>
                  </a:extLst>
                </a:gridCol>
                <a:gridCol w="486314">
                  <a:extLst>
                    <a:ext uri="{9D8B030D-6E8A-4147-A177-3AD203B41FA5}">
                      <a16:colId xmlns:a16="http://schemas.microsoft.com/office/drawing/2014/main" val="20020"/>
                    </a:ext>
                  </a:extLst>
                </a:gridCol>
                <a:gridCol w="279087">
                  <a:extLst>
                    <a:ext uri="{9D8B030D-6E8A-4147-A177-3AD203B41FA5}">
                      <a16:colId xmlns:a16="http://schemas.microsoft.com/office/drawing/2014/main" val="20021"/>
                    </a:ext>
                  </a:extLst>
                </a:gridCol>
                <a:gridCol w="447877">
                  <a:extLst>
                    <a:ext uri="{9D8B030D-6E8A-4147-A177-3AD203B41FA5}">
                      <a16:colId xmlns:a16="http://schemas.microsoft.com/office/drawing/2014/main" val="20022"/>
                    </a:ext>
                  </a:extLst>
                </a:gridCol>
              </a:tblGrid>
              <a:tr h="118870">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 Water</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 high intensity residential</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1 Water</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 CF:  Temperate coniferous forests        </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1: Developed / Urban</a:t>
                      </a:r>
                    </a:p>
                  </a:txBody>
                  <a:tcPr marL="0" marR="0" marT="0" marB="0" anchor="b">
                    <a:lnL>
                      <a:noFill/>
                    </a:lnL>
                    <a:lnR>
                      <a:noFill/>
                    </a:lnR>
                    <a:lnT>
                      <a:noFill/>
                    </a:lnT>
                    <a:lnB>
                      <a:noFill/>
                    </a:lnB>
                    <a:solidFill>
                      <a:srgbClr val="F2F2F2"/>
                    </a:solidFill>
                  </a:tcPr>
                </a:tc>
                <a:tc>
                  <a:txBody>
                    <a:bodyPr/>
                    <a:lstStyle/>
                    <a:p>
                      <a:pPr algn="l" fontAlgn="ctr"/>
                      <a:r>
                        <a:rPr lang="en-US" sz="200" b="0" i="0" u="none" strike="noStrike">
                          <a:solidFill>
                            <a:srgbClr val="000000"/>
                          </a:solidFill>
                          <a:effectLst/>
                          <a:latin typeface="Calibri"/>
                        </a:rPr>
                        <a:t>1 Water bodies      </a:t>
                      </a:r>
                    </a:p>
                  </a:txBody>
                  <a:tcPr marL="0" marR="0" marT="0" marB="0" anchor="ctr">
                    <a:lnL>
                      <a:noFill/>
                    </a:lnL>
                    <a:lnR>
                      <a:noFill/>
                    </a:lnR>
                    <a:lnT>
                      <a:noFill/>
                    </a:lnT>
                    <a:lnB>
                      <a:noFill/>
                    </a:lnB>
                    <a:solidFill>
                      <a:srgbClr val="CCECFF"/>
                    </a:solidFill>
                  </a:tcPr>
                </a:tc>
                <a:tc>
                  <a:txBody>
                    <a:bodyPr/>
                    <a:lstStyle/>
                    <a:p>
                      <a:pPr algn="l" fontAlgn="ctr"/>
                      <a:r>
                        <a:rPr lang="pl-PL" sz="200" b="0" i="0" u="none" strike="noStrike">
                          <a:solidFill>
                            <a:srgbClr val="000000"/>
                          </a:solidFill>
                          <a:effectLst/>
                          <a:latin typeface="Calibri"/>
                        </a:rPr>
                        <a:t>1 Water      </a:t>
                      </a:r>
                    </a:p>
                  </a:txBody>
                  <a:tcPr marL="0" marR="0" marT="0" marB="0" anchor="ctr">
                    <a:lnL>
                      <a:noFill/>
                    </a:lnL>
                    <a:lnR>
                      <a:noFill/>
                    </a:lnR>
                    <a:lnT>
                      <a:noFill/>
                    </a:lnT>
                    <a:lnB>
                      <a:noFill/>
                    </a:lnB>
                    <a:solidFill>
                      <a:srgbClr val="CCECFF"/>
                    </a:solidFill>
                  </a:tcPr>
                </a:tc>
                <a:tc>
                  <a:txBody>
                    <a:bodyPr/>
                    <a:lstStyle/>
                    <a:p>
                      <a:pPr algn="l" fontAlgn="ctr"/>
                      <a:r>
                        <a:rPr lang="en-US" sz="200" b="0" i="0" u="none" strike="noStrike">
                          <a:solidFill>
                            <a:srgbClr val="000000"/>
                          </a:solidFill>
                          <a:effectLst/>
                          <a:latin typeface="Calibri"/>
                        </a:rPr>
                        <a:t>1 Agricultural land/crops</a:t>
                      </a:r>
                    </a:p>
                  </a:txBody>
                  <a:tcPr marL="0" marR="0" marT="0" marB="0" anchor="ctr">
                    <a:lnL>
                      <a:noFill/>
                    </a:lnL>
                    <a:lnR>
                      <a:noFill/>
                    </a:lnR>
                    <a:lnT>
                      <a:noFill/>
                    </a:lnT>
                    <a:lnB>
                      <a:noFill/>
                    </a:lnB>
                    <a:solidFill>
                      <a:srgbClr val="FFFF99"/>
                    </a:solidFill>
                  </a:tcPr>
                </a:tc>
                <a:tc>
                  <a:txBody>
                    <a:bodyPr/>
                    <a:lstStyle/>
                    <a:p>
                      <a:pPr algn="just" fontAlgn="ctr"/>
                      <a:r>
                        <a:rPr lang="en-US" sz="200" b="0" i="0" u="none" strike="noStrike">
                          <a:solidFill>
                            <a:srgbClr val="000000"/>
                          </a:solidFill>
                          <a:effectLst/>
                          <a:latin typeface="Calibri"/>
                        </a:rPr>
                        <a:t>1 Inland water</a:t>
                      </a:r>
                    </a:p>
                  </a:txBody>
                  <a:tcPr marL="0" marR="0" marT="0" marB="0" anchor="ctr">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 Water (Ocean)</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mr-IN" sz="200" b="0" i="0" u="none" strike="noStrike">
                          <a:solidFill>
                            <a:srgbClr val="000000"/>
                          </a:solidFill>
                          <a:effectLst/>
                          <a:latin typeface="Calibri"/>
                        </a:rPr>
                        <a:t>1 W:   Water          </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1 Water Bodies</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 Water (Ocean)</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 Sea</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 Water (Ocean)</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 Water</a:t>
                      </a:r>
                    </a:p>
                  </a:txBody>
                  <a:tcPr marL="0" marR="0" marT="0" marB="0" anchor="b">
                    <a:lnL>
                      <a:noFill/>
                    </a:lnL>
                    <a:lnR>
                      <a:noFill/>
                    </a:lnR>
                    <a:lnT>
                      <a:noFill/>
                    </a:lnT>
                    <a:lnB>
                      <a:noFill/>
                    </a:lnB>
                    <a:solidFill>
                      <a:srgbClr val="CCECFF"/>
                    </a:solidFill>
                  </a:tcPr>
                </a:tc>
                <a:extLst>
                  <a:ext uri="{0D108BD9-81ED-4DB2-BD59-A6C34878D82A}">
                    <a16:rowId xmlns:a16="http://schemas.microsoft.com/office/drawing/2014/main" val="10000"/>
                  </a:ext>
                </a:extLst>
              </a:tr>
              <a:tr h="57259">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Urban and Built-Up</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low intensity residential</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Urban and Built-Up</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 2 DF:  Temperate deciduous forests         </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2 Ocean</a:t>
                      </a:r>
                    </a:p>
                  </a:txBody>
                  <a:tcPr marL="0" marR="0" marT="0" marB="0" anchor="b">
                    <a:lnL>
                      <a:noFill/>
                    </a:lnL>
                    <a:lnR>
                      <a:noFill/>
                    </a:lnR>
                    <a:lnT>
                      <a:noFill/>
                    </a:lnT>
                    <a:lnB>
                      <a:noFill/>
                    </a:lnB>
                    <a:solidFill>
                      <a:srgbClr val="CCECFF"/>
                    </a:solidFill>
                  </a:tcPr>
                </a:tc>
                <a:tc>
                  <a:txBody>
                    <a:bodyPr/>
                    <a:lstStyle/>
                    <a:p>
                      <a:pPr algn="l" fontAlgn="ctr"/>
                      <a:r>
                        <a:rPr lang="en-US" sz="200" b="0" i="0" u="none" strike="noStrike">
                          <a:solidFill>
                            <a:srgbClr val="000000"/>
                          </a:solidFill>
                          <a:effectLst/>
                          <a:latin typeface="Calibri"/>
                        </a:rPr>
                        <a:t>2 Inland lake</a:t>
                      </a:r>
                    </a:p>
                  </a:txBody>
                  <a:tcPr marL="0" marR="0" marT="0" marB="0" anchor="ctr">
                    <a:lnL>
                      <a:noFill/>
                    </a:lnL>
                    <a:lnR>
                      <a:noFill/>
                    </a:lnR>
                    <a:lnT>
                      <a:noFill/>
                    </a:lnT>
                    <a:lnB>
                      <a:noFill/>
                    </a:lnB>
                    <a:solidFill>
                      <a:srgbClr val="CCECFF"/>
                    </a:solidFill>
                  </a:tcPr>
                </a:tc>
                <a:tc>
                  <a:txBody>
                    <a:bodyPr/>
                    <a:lstStyle/>
                    <a:p>
                      <a:pPr algn="l" fontAlgn="ctr"/>
                      <a:r>
                        <a:rPr lang="en-US" sz="200" b="0" i="0" u="none" strike="noStrike">
                          <a:solidFill>
                            <a:srgbClr val="000000"/>
                          </a:solidFill>
                          <a:effectLst/>
                          <a:latin typeface="Calibri"/>
                        </a:rPr>
                        <a:t>2 Grassland</a:t>
                      </a:r>
                    </a:p>
                  </a:txBody>
                  <a:tcPr marL="0" marR="0" marT="0" marB="0" anchor="ctr">
                    <a:lnL>
                      <a:noFill/>
                    </a:lnL>
                    <a:lnR>
                      <a:noFill/>
                    </a:lnR>
                    <a:lnT>
                      <a:noFill/>
                    </a:lnT>
                    <a:lnB>
                      <a:noFill/>
                    </a:lnB>
                    <a:solidFill>
                      <a:srgbClr val="FFCC99"/>
                    </a:solidFill>
                  </a:tcPr>
                </a:tc>
                <a:tc>
                  <a:txBody>
                    <a:bodyPr/>
                    <a:lstStyle/>
                    <a:p>
                      <a:pPr algn="just" fontAlgn="ctr"/>
                      <a:r>
                        <a:rPr lang="en-US" sz="200" b="0" i="0" u="none" strike="noStrike">
                          <a:solidFill>
                            <a:srgbClr val="000000"/>
                          </a:solidFill>
                          <a:effectLst/>
                          <a:latin typeface="Calibri"/>
                        </a:rPr>
                        <a:t>2 Desert</a:t>
                      </a:r>
                    </a:p>
                  </a:txBody>
                  <a:tcPr marL="0" marR="0" marT="0" marB="0" anchor="ctr">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2 Inland Lake (Fresh)</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mr-IN" sz="200" b="0" i="0" u="none" strike="noStrike">
                          <a:solidFill>
                            <a:srgbClr val="000000"/>
                          </a:solidFill>
                          <a:effectLst/>
                          <a:latin typeface="Calibri"/>
                        </a:rPr>
                        <a:t>2 U:   Urban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2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2 Urban and Built-Up Land</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2 Inland Lake (Fresh)</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 Water</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2 Inland Lake (Fresh)</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2 Urban and Built-Up</a:t>
                      </a:r>
                    </a:p>
                  </a:txBody>
                  <a:tcPr marL="0" marR="0" marT="0" marB="0" anchor="b">
                    <a:lnL>
                      <a:noFill/>
                    </a:lnL>
                    <a:lnR>
                      <a:noFill/>
                    </a:lnR>
                    <a:lnT>
                      <a:noFill/>
                    </a:lnT>
                    <a:lnB>
                      <a:noFill/>
                    </a:lnB>
                    <a:solidFill>
                      <a:srgbClr val="F2F2F2"/>
                    </a:solidFill>
                  </a:tcPr>
                </a:tc>
                <a:extLst>
                  <a:ext uri="{0D108BD9-81ED-4DB2-BD59-A6C34878D82A}">
                    <a16:rowId xmlns:a16="http://schemas.microsoft.com/office/drawing/2014/main" val="10001"/>
                  </a:ext>
                </a:extLst>
              </a:tr>
              <a:tr h="114518">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3 Barren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3 commercial, industry, transport</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3 Barren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 3 NF:  Mediterranean needleleaf forests     </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3 Artificial surfaces</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3 Inland water</a:t>
                      </a:r>
                    </a:p>
                  </a:txBody>
                  <a:tcPr marL="0" marR="0" marT="0" marB="0" anchor="b">
                    <a:lnL>
                      <a:noFill/>
                    </a:lnL>
                    <a:lnR>
                      <a:noFill/>
                    </a:lnR>
                    <a:lnT>
                      <a:noFill/>
                    </a:lnT>
                    <a:lnB>
                      <a:noFill/>
                    </a:lnB>
                    <a:solidFill>
                      <a:srgbClr val="CCECFF"/>
                    </a:solidFill>
                  </a:tcPr>
                </a:tc>
                <a:tc>
                  <a:txBody>
                    <a:bodyPr/>
                    <a:lstStyle/>
                    <a:p>
                      <a:pPr algn="l" fontAlgn="ctr"/>
                      <a:r>
                        <a:rPr lang="en-US" sz="200" b="0" i="0" u="none" strike="noStrike">
                          <a:solidFill>
                            <a:srgbClr val="000000"/>
                          </a:solidFill>
                          <a:effectLst/>
                          <a:latin typeface="Calibri"/>
                        </a:rPr>
                        <a:t>3 Barren land/bare ground</a:t>
                      </a:r>
                    </a:p>
                  </a:txBody>
                  <a:tcPr marL="0" marR="0" marT="0" marB="0" anchor="ctr">
                    <a:lnL>
                      <a:noFill/>
                    </a:lnL>
                    <a:lnR>
                      <a:noFill/>
                    </a:lnR>
                    <a:lnT>
                      <a:noFill/>
                    </a:lnT>
                    <a:lnB>
                      <a:noFill/>
                    </a:lnB>
                    <a:solidFill>
                      <a:srgbClr val="D6DCE4"/>
                    </a:solidFill>
                  </a:tcPr>
                </a:tc>
                <a:tc>
                  <a:txBody>
                    <a:bodyPr/>
                    <a:lstStyle/>
                    <a:p>
                      <a:pPr algn="just" fontAlgn="ctr"/>
                      <a:r>
                        <a:rPr lang="en-US" sz="200" b="0" i="0" u="none" strike="noStrike">
                          <a:solidFill>
                            <a:srgbClr val="000000"/>
                          </a:solidFill>
                          <a:effectLst/>
                          <a:latin typeface="Calibri"/>
                        </a:rPr>
                        <a:t>3 Evergreen needle-leaf forest</a:t>
                      </a:r>
                    </a:p>
                  </a:txBody>
                  <a:tcPr marL="0" marR="0" marT="0" marB="0" anchor="ctr">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3 Urban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3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3 DE:  Desert</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3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3 Bare Ground Tundra</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3 Urban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3 Town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3 Urban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3 Barren Tundra</a:t>
                      </a:r>
                    </a:p>
                  </a:txBody>
                  <a:tcPr marL="0" marR="0" marT="0" marB="0" anchor="b">
                    <a:lnL>
                      <a:noFill/>
                    </a:lnL>
                    <a:lnR>
                      <a:noFill/>
                    </a:lnR>
                    <a:lnT>
                      <a:noFill/>
                    </a:lnT>
                    <a:lnB>
                      <a:noFill/>
                    </a:lnB>
                    <a:solidFill>
                      <a:srgbClr val="E7E6E6"/>
                    </a:solidFill>
                  </a:tcPr>
                </a:tc>
                <a:extLst>
                  <a:ext uri="{0D108BD9-81ED-4DB2-BD59-A6C34878D82A}">
                    <a16:rowId xmlns:a16="http://schemas.microsoft.com/office/drawing/2014/main" val="10002"/>
                  </a:ext>
                </a:extLst>
              </a:tr>
              <a:tr h="114518">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 4 BF:  Mediterranean broadleaf forests      </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4 Open space with little or no vegetation</a:t>
                      </a:r>
                    </a:p>
                  </a:txBody>
                  <a:tcPr marL="0" marR="0" marT="0" marB="0" anchor="b">
                    <a:lnL>
                      <a:noFill/>
                    </a:lnL>
                    <a:lnR>
                      <a:noFill/>
                    </a:lnR>
                    <a:lnT>
                      <a:noFill/>
                    </a:lnT>
                    <a:lnB>
                      <a:noFill/>
                    </a:lnB>
                    <a:solidFill>
                      <a:srgbClr val="E7E6E6"/>
                    </a:solidFill>
                  </a:tcPr>
                </a:tc>
                <a:tc>
                  <a:txBody>
                    <a:bodyPr/>
                    <a:lstStyle/>
                    <a:p>
                      <a:pPr algn="l" fontAlgn="ctr"/>
                      <a:r>
                        <a:rPr lang="en-US" sz="200" b="0" i="0" u="none" strike="noStrike">
                          <a:solidFill>
                            <a:srgbClr val="000000"/>
                          </a:solidFill>
                          <a:effectLst/>
                          <a:latin typeface="Calibri"/>
                        </a:rPr>
                        <a:t>4 Urban</a:t>
                      </a:r>
                    </a:p>
                  </a:txBody>
                  <a:tcPr marL="0" marR="0" marT="0" marB="0" anchor="ctr">
                    <a:lnL>
                      <a:noFill/>
                    </a:lnL>
                    <a:lnR>
                      <a:noFill/>
                    </a:lnR>
                    <a:lnT>
                      <a:noFill/>
                    </a:lnT>
                    <a:lnB>
                      <a:noFill/>
                    </a:lnB>
                    <a:solidFill>
                      <a:srgbClr val="F2F2F2"/>
                    </a:solidFill>
                  </a:tcPr>
                </a:tc>
                <a:tc>
                  <a:txBody>
                    <a:bodyPr/>
                    <a:lstStyle/>
                    <a:p>
                      <a:pPr algn="l" fontAlgn="ctr"/>
                      <a:r>
                        <a:rPr lang="en-US" sz="200" b="0" i="0" u="none" strike="noStrike">
                          <a:solidFill>
                            <a:srgbClr val="000000"/>
                          </a:solidFill>
                          <a:effectLst/>
                          <a:latin typeface="Calibri"/>
                        </a:rPr>
                        <a:t>4 Inland Water</a:t>
                      </a:r>
                    </a:p>
                  </a:txBody>
                  <a:tcPr marL="0" marR="0" marT="0" marB="0" anchor="ctr">
                    <a:lnL>
                      <a:noFill/>
                    </a:lnL>
                    <a:lnR>
                      <a:noFill/>
                    </a:lnR>
                    <a:lnT>
                      <a:noFill/>
                    </a:lnT>
                    <a:lnB>
                      <a:noFill/>
                    </a:lnB>
                    <a:solidFill>
                      <a:srgbClr val="CCFFFF"/>
                    </a:solidFill>
                  </a:tcPr>
                </a:tc>
                <a:tc>
                  <a:txBody>
                    <a:bodyPr/>
                    <a:lstStyle/>
                    <a:p>
                      <a:pPr algn="just" fontAlgn="ctr"/>
                      <a:r>
                        <a:rPr lang="en-US" sz="200" b="0" i="0" u="none" strike="noStrike">
                          <a:solidFill>
                            <a:srgbClr val="000000"/>
                          </a:solidFill>
                          <a:effectLst/>
                          <a:latin typeface="Calibri"/>
                        </a:rPr>
                        <a:t>4 Deciduous needle-leaf forest</a:t>
                      </a:r>
                    </a:p>
                  </a:txBody>
                  <a:tcPr marL="0" marR="0" marT="0" marB="0" anchor="ctr">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4 Desert</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BARE</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Desert</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Bare soil</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4 Desert</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4 Barren or Sparsely Vegetated</a:t>
                      </a:r>
                    </a:p>
                  </a:txBody>
                  <a:tcPr marL="0" marR="0" marT="0" marB="0" anchor="b">
                    <a:lnL>
                      <a:noFill/>
                    </a:lnL>
                    <a:lnR>
                      <a:noFill/>
                    </a:lnR>
                    <a:lnT>
                      <a:noFill/>
                    </a:lnT>
                    <a:lnB>
                      <a:noFill/>
                    </a:lnB>
                    <a:solidFill>
                      <a:srgbClr val="E7E6E6"/>
                    </a:solidFill>
                  </a:tcPr>
                </a:tc>
                <a:extLst>
                  <a:ext uri="{0D108BD9-81ED-4DB2-BD59-A6C34878D82A}">
                    <a16:rowId xmlns:a16="http://schemas.microsoft.com/office/drawing/2014/main" val="10003"/>
                  </a:ext>
                </a:extLst>
              </a:tr>
              <a:tr h="114518">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mr-IN" sz="200" b="0" i="0" u="none" strike="noStrike">
                          <a:solidFill>
                            <a:srgbClr val="000000"/>
                          </a:solidFill>
                          <a:effectLst/>
                          <a:latin typeface="Calibri"/>
                        </a:rPr>
                        <a:t> 5 TC:  Temperate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Urban and built-up</a:t>
                      </a:r>
                    </a:p>
                  </a:txBody>
                  <a:tcPr marL="0" marR="0" marT="0" marB="0" anchor="b">
                    <a:lnL>
                      <a:noFill/>
                    </a:lnL>
                    <a:lnR>
                      <a:noFill/>
                    </a:lnR>
                    <a:lnT>
                      <a:noFill/>
                    </a:lnT>
                    <a:lnB>
                      <a:noFill/>
                    </a:lnB>
                    <a:solidFill>
                      <a:srgbClr val="F2F2F2"/>
                    </a:solidFill>
                  </a:tcPr>
                </a:tc>
                <a:tc>
                  <a:txBody>
                    <a:bodyPr/>
                    <a:lstStyle/>
                    <a:p>
                      <a:pPr algn="l" fontAlgn="ctr"/>
                      <a:r>
                        <a:rPr lang="en-US" sz="200" b="0" i="0" u="none" strike="noStrike" dirty="0">
                          <a:solidFill>
                            <a:srgbClr val="000000"/>
                          </a:solidFill>
                          <a:effectLst/>
                          <a:latin typeface="Calibri"/>
                        </a:rPr>
                        <a:t>5 Urban</a:t>
                      </a:r>
                    </a:p>
                  </a:txBody>
                  <a:tcPr marL="0" marR="0" marT="0" marB="0" anchor="ctr">
                    <a:lnL>
                      <a:noFill/>
                    </a:lnL>
                    <a:lnR>
                      <a:noFill/>
                    </a:lnR>
                    <a:lnT>
                      <a:noFill/>
                    </a:lnT>
                    <a:lnB>
                      <a:noFill/>
                    </a:lnB>
                    <a:solidFill>
                      <a:srgbClr val="F2F2F2"/>
                    </a:solidFill>
                  </a:tcPr>
                </a:tc>
                <a:tc>
                  <a:txBody>
                    <a:bodyPr/>
                    <a:lstStyle/>
                    <a:p>
                      <a:pPr algn="just" fontAlgn="ctr"/>
                      <a:r>
                        <a:rPr lang="en-US" sz="200" b="0" i="0" u="none" strike="noStrike">
                          <a:solidFill>
                            <a:srgbClr val="000000"/>
                          </a:solidFill>
                          <a:effectLst/>
                          <a:latin typeface="Calibri"/>
                        </a:rPr>
                        <a:t>5 Evergreen broadleaf forest</a:t>
                      </a:r>
                    </a:p>
                  </a:txBody>
                  <a:tcPr marL="0" marR="0" marT="0" marB="0" anchor="ctr">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5 Evergreen needleleaf trees</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CF:  Temperate coniferous forests        </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Evergreen needleleaf trees</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5 Bare rock</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5 Evergreen needleleaf trees</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5 Evergreen Needleleaf Forest</a:t>
                      </a:r>
                    </a:p>
                  </a:txBody>
                  <a:tcPr marL="0" marR="0" marT="0" marB="0" anchor="b">
                    <a:lnL>
                      <a:noFill/>
                    </a:lnL>
                    <a:lnR>
                      <a:noFill/>
                    </a:lnR>
                    <a:lnT>
                      <a:noFill/>
                    </a:lnT>
                    <a:lnB>
                      <a:noFill/>
                    </a:lnB>
                    <a:solidFill>
                      <a:srgbClr val="CCFFCC"/>
                    </a:solidFill>
                  </a:tcPr>
                </a:tc>
                <a:extLst>
                  <a:ext uri="{0D108BD9-81ED-4DB2-BD59-A6C34878D82A}">
                    <a16:rowId xmlns:a16="http://schemas.microsoft.com/office/drawing/2014/main" val="10004"/>
                  </a:ext>
                </a:extLst>
              </a:tr>
              <a:tr h="114518">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mr-IN" sz="200" b="0" i="0" u="none" strike="noStrike">
                          <a:solidFill>
                            <a:srgbClr val="000000"/>
                          </a:solidFill>
                          <a:effectLst/>
                          <a:latin typeface="Calibri"/>
                        </a:rPr>
                        <a:t> 6 MC:  Mediterranean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6 Deciduous needeleaf forest</a:t>
                      </a:r>
                    </a:p>
                  </a:txBody>
                  <a:tcPr marL="0" marR="0" marT="0" marB="0" anchor="b">
                    <a:lnL>
                      <a:noFill/>
                    </a:lnL>
                    <a:lnR>
                      <a:noFill/>
                    </a:lnR>
                    <a:lnT>
                      <a:noFill/>
                    </a:lnT>
                    <a:lnB>
                      <a:noFill/>
                    </a:lnB>
                    <a:solidFill>
                      <a:srgbClr val="00CC66"/>
                    </a:solidFill>
                  </a:tcPr>
                </a:tc>
                <a:tc>
                  <a:txBody>
                    <a:bodyPr/>
                    <a:lstStyle/>
                    <a:p>
                      <a:pPr algn="l" fontAlgn="ctr"/>
                      <a:r>
                        <a:rPr lang="en-US" sz="200" b="0" i="0" u="none" strike="noStrike">
                          <a:solidFill>
                            <a:srgbClr val="000000"/>
                          </a:solidFill>
                          <a:effectLst/>
                          <a:latin typeface="Calibri"/>
                        </a:rPr>
                        <a:t>6 Desert</a:t>
                      </a:r>
                    </a:p>
                  </a:txBody>
                  <a:tcPr marL="0" marR="0" marT="0" marB="0" anchor="ctr">
                    <a:lnL>
                      <a:noFill/>
                    </a:lnL>
                    <a:lnR>
                      <a:noFill/>
                    </a:lnR>
                    <a:lnT>
                      <a:noFill/>
                    </a:lnT>
                    <a:lnB>
                      <a:noFill/>
                    </a:lnB>
                    <a:solidFill>
                      <a:srgbClr val="E7E6E6"/>
                    </a:solidFill>
                  </a:tcPr>
                </a:tc>
                <a:tc>
                  <a:txBody>
                    <a:bodyPr/>
                    <a:lstStyle/>
                    <a:p>
                      <a:pPr algn="l" fontAlgn="ctr"/>
                      <a:r>
                        <a:rPr lang="en-US" sz="200" b="0" i="0" u="none" strike="noStrike">
                          <a:solidFill>
                            <a:srgbClr val="000000"/>
                          </a:solidFill>
                          <a:effectLst/>
                          <a:latin typeface="Calibri"/>
                        </a:rPr>
                        <a:t>6 Shrubs</a:t>
                      </a:r>
                    </a:p>
                  </a:txBody>
                  <a:tcPr marL="0" marR="0" marT="0" marB="0" anchor="ctr">
                    <a:lnL>
                      <a:noFill/>
                    </a:lnL>
                    <a:lnR>
                      <a:noFill/>
                    </a:lnR>
                    <a:lnT>
                      <a:noFill/>
                    </a:lnT>
                    <a:lnB>
                      <a:noFill/>
                    </a:lnB>
                    <a:solidFill>
                      <a:srgbClr val="FFCCCC"/>
                    </a:solidFill>
                  </a:tcPr>
                </a:tc>
                <a:tc>
                  <a:txBody>
                    <a:bodyPr/>
                    <a:lstStyle/>
                    <a:p>
                      <a:pPr algn="just" fontAlgn="ctr"/>
                      <a:r>
                        <a:rPr lang="en-US" sz="200" b="0" i="0" u="none" strike="noStrike">
                          <a:solidFill>
                            <a:srgbClr val="000000"/>
                          </a:solidFill>
                          <a:effectLst/>
                          <a:latin typeface="Calibri"/>
                        </a:rPr>
                        <a:t>6 Deciduous broadleaf forest</a:t>
                      </a:r>
                    </a:p>
                  </a:txBody>
                  <a:tcPr marL="0" marR="0" marT="0" marB="0" anchor="ctr">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6 Deciduous needleleaf trees</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6 Closed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6 NF:  Mediterranean needleleaf forests     </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6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6 Deciduous needleleaf trees</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6 Boreal needleleaf evergreen</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6 Deciduous needleleaf trees</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6 Deciduous Needleleaf Forest</a:t>
                      </a:r>
                    </a:p>
                  </a:txBody>
                  <a:tcPr marL="0" marR="0" marT="0" marB="0" anchor="b">
                    <a:lnL>
                      <a:noFill/>
                    </a:lnL>
                    <a:lnR>
                      <a:noFill/>
                    </a:lnR>
                    <a:lnT>
                      <a:noFill/>
                    </a:lnT>
                    <a:lnB>
                      <a:noFill/>
                    </a:lnB>
                    <a:solidFill>
                      <a:srgbClr val="00CC66"/>
                    </a:solidFill>
                  </a:tcPr>
                </a:tc>
                <a:extLst>
                  <a:ext uri="{0D108BD9-81ED-4DB2-BD59-A6C34878D82A}">
                    <a16:rowId xmlns:a16="http://schemas.microsoft.com/office/drawing/2014/main" val="10005"/>
                  </a:ext>
                </a:extLst>
              </a:tr>
              <a:tr h="114518">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herbaceous wetland</a:t>
                      </a:r>
                    </a:p>
                  </a:txBody>
                  <a:tcPr marL="0" marR="0" marT="0" marB="0" anchor="b">
                    <a:lnL>
                      <a:noFill/>
                    </a:lnL>
                    <a:lnR>
                      <a:noFill/>
                    </a:lnR>
                    <a:lnT>
                      <a:noFill/>
                    </a:lnT>
                    <a:lnB>
                      <a:noFill/>
                    </a:lnB>
                    <a:solidFill>
                      <a:srgbClr val="FFFF00"/>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mr-IN" sz="200" b="0" i="0" u="none" strike="noStrike">
                          <a:solidFill>
                            <a:srgbClr val="000000"/>
                          </a:solidFill>
                          <a:effectLst/>
                          <a:latin typeface="Calibri"/>
                        </a:rPr>
                        <a:t> 7 RC:  Root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7: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ctr"/>
                      <a:r>
                        <a:rPr lang="en-US" sz="200" b="0" i="0" u="none" strike="noStrike">
                          <a:solidFill>
                            <a:srgbClr val="000000"/>
                          </a:solidFill>
                          <a:effectLst/>
                          <a:latin typeface="Calibri"/>
                        </a:rPr>
                        <a:t>7 Evergreen needleleaf trees</a:t>
                      </a:r>
                    </a:p>
                  </a:txBody>
                  <a:tcPr marL="0" marR="0" marT="0" marB="0" anchor="ctr">
                    <a:lnL>
                      <a:noFill/>
                    </a:lnL>
                    <a:lnR>
                      <a:noFill/>
                    </a:lnR>
                    <a:lnT>
                      <a:noFill/>
                    </a:lnT>
                    <a:lnB>
                      <a:noFill/>
                    </a:lnB>
                    <a:solidFill>
                      <a:srgbClr val="CCFFCC"/>
                    </a:solidFill>
                  </a:tcPr>
                </a:tc>
                <a:tc>
                  <a:txBody>
                    <a:bodyPr/>
                    <a:lstStyle/>
                    <a:p>
                      <a:pPr algn="l" fontAlgn="ctr"/>
                      <a:r>
                        <a:rPr lang="en-US" sz="200" b="0" i="0" u="none" strike="noStrike">
                          <a:solidFill>
                            <a:srgbClr val="000000"/>
                          </a:solidFill>
                          <a:effectLst/>
                          <a:latin typeface="Calibri"/>
                        </a:rPr>
                        <a:t>7 Needleaf forest</a:t>
                      </a:r>
                    </a:p>
                  </a:txBody>
                  <a:tcPr marL="0" marR="0" marT="0" marB="0" anchor="ctr">
                    <a:lnL>
                      <a:noFill/>
                    </a:lnL>
                    <a:lnR>
                      <a:noFill/>
                    </a:lnR>
                    <a:lnT>
                      <a:noFill/>
                    </a:lnT>
                    <a:lnB>
                      <a:noFill/>
                    </a:lnB>
                    <a:solidFill>
                      <a:srgbClr val="CCFFCC"/>
                    </a:solidFill>
                  </a:tcPr>
                </a:tc>
                <a:tc>
                  <a:txBody>
                    <a:bodyPr/>
                    <a:lstStyle/>
                    <a:p>
                      <a:pPr algn="just" fontAlgn="ctr"/>
                      <a:r>
                        <a:rPr lang="en-US" sz="200" b="0" i="0" u="none" strike="noStrike">
                          <a:solidFill>
                            <a:srgbClr val="000000"/>
                          </a:solidFill>
                          <a:effectLst/>
                          <a:latin typeface="Calibri"/>
                        </a:rPr>
                        <a:t>7 Mixed Forest</a:t>
                      </a:r>
                    </a:p>
                  </a:txBody>
                  <a:tcPr marL="0" marR="0" marT="0" marB="0" anchor="ctr">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7 Evergreen broadleaf trees</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7 Open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7 NDLF-EVGN-BORL-TREE</a:t>
                      </a:r>
                    </a:p>
                  </a:txBody>
                  <a:tcPr marL="0" marR="0" marT="0" marB="0" anchor="b">
                    <a:lnL>
                      <a:noFill/>
                    </a:lnL>
                    <a:lnR>
                      <a:noFill/>
                    </a:lnR>
                    <a:lnT>
                      <a:noFill/>
                    </a:lnT>
                    <a:lnB>
                      <a:noFill/>
                    </a:lnB>
                    <a:solidFill>
                      <a:srgbClr val="CCFFCC"/>
                    </a:solidFill>
                  </a:tcPr>
                </a:tc>
                <a:tc>
                  <a:txBody>
                    <a:bodyPr/>
                    <a:lstStyle/>
                    <a:p>
                      <a:pPr algn="l" fontAlgn="b"/>
                      <a:r>
                        <a:rPr lang="mr-IN" sz="200" b="0" i="0" u="none" strike="noStrike">
                          <a:solidFill>
                            <a:srgbClr val="000000"/>
                          </a:solidFill>
                          <a:effectLst/>
                          <a:latin typeface="Calibri"/>
                        </a:rPr>
                        <a:t>7 Savanna                           </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7 Evergreen broadleaf trees</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7 Temperate needleleaf evergreen</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000000"/>
                          </a:solidFill>
                          <a:effectLst/>
                          <a:latin typeface="Calibri"/>
                        </a:rPr>
                        <a:t>7 Evergreen broadleaf trees</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7 Evergreen Broadleaf Forest</a:t>
                      </a:r>
                    </a:p>
                  </a:txBody>
                  <a:tcPr marL="0" marR="0" marT="0" marB="0" anchor="b">
                    <a:lnL>
                      <a:noFill/>
                    </a:lnL>
                    <a:lnR>
                      <a:noFill/>
                    </a:lnR>
                    <a:lnT>
                      <a:noFill/>
                    </a:lnT>
                    <a:lnB>
                      <a:noFill/>
                    </a:lnB>
                    <a:solidFill>
                      <a:srgbClr val="33CCCC"/>
                    </a:solidFill>
                  </a:tcPr>
                </a:tc>
                <a:extLst>
                  <a:ext uri="{0D108BD9-81ED-4DB2-BD59-A6C34878D82A}">
                    <a16:rowId xmlns:a16="http://schemas.microsoft.com/office/drawing/2014/main" val="10006"/>
                  </a:ext>
                </a:extLst>
              </a:tr>
              <a:tr h="114518">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00B05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mr-IN" sz="200" b="0" i="0" u="none" strike="noStrike">
                          <a:solidFill>
                            <a:srgbClr val="000000"/>
                          </a:solidFill>
                          <a:effectLst/>
                          <a:latin typeface="Calibri"/>
                        </a:rPr>
                        <a:t> 8 SNL: Seminatural/Moorland                 </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000000"/>
                          </a:solidFill>
                          <a:effectLst/>
                          <a:latin typeface="Calibri"/>
                        </a:rPr>
                        <a:t>8: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ctr"/>
                      <a:r>
                        <a:rPr lang="en-US" sz="200" b="0" i="0" u="none" strike="noStrike">
                          <a:solidFill>
                            <a:srgbClr val="000000"/>
                          </a:solidFill>
                          <a:effectLst/>
                          <a:latin typeface="Calibri"/>
                        </a:rPr>
                        <a:t>8 Deciduous needleleaf trees</a:t>
                      </a:r>
                    </a:p>
                  </a:txBody>
                  <a:tcPr marL="0" marR="0" marT="0" marB="0" anchor="ctr">
                    <a:lnL>
                      <a:noFill/>
                    </a:lnL>
                    <a:lnR>
                      <a:noFill/>
                    </a:lnR>
                    <a:lnT>
                      <a:noFill/>
                    </a:lnT>
                    <a:lnB>
                      <a:noFill/>
                    </a:lnB>
                    <a:solidFill>
                      <a:srgbClr val="00CC66"/>
                    </a:solidFill>
                  </a:tcPr>
                </a:tc>
                <a:tc>
                  <a:txBody>
                    <a:bodyPr/>
                    <a:lstStyle/>
                    <a:p>
                      <a:pPr algn="l" fontAlgn="ctr"/>
                      <a:r>
                        <a:rPr lang="en-US" sz="200" b="0" i="0" u="none" strike="noStrike">
                          <a:solidFill>
                            <a:srgbClr val="000000"/>
                          </a:solidFill>
                          <a:effectLst/>
                          <a:latin typeface="Calibri"/>
                        </a:rPr>
                        <a:t>8 Broadleaf forest</a:t>
                      </a:r>
                    </a:p>
                  </a:txBody>
                  <a:tcPr marL="0" marR="0" marT="0" marB="0" anchor="ctr">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8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8 Tropical broadleaf trees</a:t>
                      </a:r>
                    </a:p>
                  </a:txBody>
                  <a:tcPr marL="0" marR="0" marT="0" marB="0" anchor="b">
                    <a:lnL>
                      <a:noFill/>
                    </a:lnL>
                    <a:lnR>
                      <a:noFill/>
                    </a:lnR>
                    <a:lnT>
                      <a:noFill/>
                    </a:lnT>
                    <a:lnB>
                      <a:noFill/>
                    </a:lnB>
                    <a:solidFill>
                      <a:srgbClr val="33CCCC"/>
                    </a:solidFill>
                  </a:tcPr>
                </a:tc>
                <a:tc>
                  <a:txBody>
                    <a:bodyPr/>
                    <a:lstStyle/>
                    <a:p>
                      <a:pPr algn="l" fontAlgn="b"/>
                      <a:r>
                        <a:rPr lang="mr-IN" sz="200" b="0" i="0" u="none" strike="noStrike">
                          <a:solidFill>
                            <a:srgbClr val="000000"/>
                          </a:solidFill>
                          <a:effectLst/>
                          <a:latin typeface="Calibri"/>
                        </a:rPr>
                        <a:t>8 Woody Savanna                     </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dirty="0">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8 NDLF-EVGN-TMPT-TREE</a:t>
                      </a:r>
                    </a:p>
                  </a:txBody>
                  <a:tcPr marL="0" marR="0" marT="0" marB="0" anchor="b">
                    <a:lnL>
                      <a:noFill/>
                    </a:lnL>
                    <a:lnR>
                      <a:noFill/>
                    </a:lnR>
                    <a:lnT>
                      <a:noFill/>
                    </a:lnT>
                    <a:lnB>
                      <a:noFill/>
                    </a:lnB>
                    <a:solidFill>
                      <a:srgbClr val="CCFFCC"/>
                    </a:solidFill>
                  </a:tcPr>
                </a:tc>
                <a:tc>
                  <a:txBody>
                    <a:bodyPr/>
                    <a:lstStyle/>
                    <a:p>
                      <a:pPr algn="l" fontAlgn="b"/>
                      <a:r>
                        <a:rPr lang="mr-IN" sz="200" b="0" i="0" u="none" strike="noStrike">
                          <a:solidFill>
                            <a:srgbClr val="000000"/>
                          </a:solidFill>
                          <a:effectLst/>
                          <a:latin typeface="Calibri"/>
                        </a:rPr>
                        <a:t>8 Grasslands                        </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8 Tropical broadleaf trees</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8 Boreal needeleaf cold-deciduous</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8 Tropical broadleaf trees</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8 Deciduous Broadleaf Forest</a:t>
                      </a:r>
                    </a:p>
                  </a:txBody>
                  <a:tcPr marL="0" marR="0" marT="0" marB="0" anchor="b">
                    <a:lnL>
                      <a:noFill/>
                    </a:lnL>
                    <a:lnR>
                      <a:noFill/>
                    </a:lnR>
                    <a:lnT>
                      <a:noFill/>
                    </a:lnT>
                    <a:lnB>
                      <a:noFill/>
                    </a:lnB>
                    <a:solidFill>
                      <a:srgbClr val="CCCC00"/>
                    </a:solidFill>
                  </a:tcPr>
                </a:tc>
                <a:extLst>
                  <a:ext uri="{0D108BD9-81ED-4DB2-BD59-A6C34878D82A}">
                    <a16:rowId xmlns:a16="http://schemas.microsoft.com/office/drawing/2014/main" val="10007"/>
                  </a:ext>
                </a:extLst>
              </a:tr>
              <a:tr h="114518">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9 Mixed Forests</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9 Evergreen needle 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9 Mixed Forests</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mr-IN" sz="200" b="0" i="0" u="none" strike="noStrike">
                          <a:solidFill>
                            <a:srgbClr val="000000"/>
                          </a:solidFill>
                          <a:effectLst/>
                          <a:latin typeface="Calibri"/>
                        </a:rPr>
                        <a:t> 9 GR:  Grassland                            </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9: Mixed Shrubland/Grassland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ctr"/>
                      <a:r>
                        <a:rPr lang="en-US" sz="200" b="0" i="0" u="none" strike="noStrike">
                          <a:solidFill>
                            <a:srgbClr val="000000"/>
                          </a:solidFill>
                          <a:effectLst/>
                          <a:latin typeface="Calibri"/>
                        </a:rPr>
                        <a:t>9 Evergreen broadleaf trees</a:t>
                      </a:r>
                    </a:p>
                  </a:txBody>
                  <a:tcPr marL="0" marR="0" marT="0" marB="0" anchor="ctr">
                    <a:lnL>
                      <a:noFill/>
                    </a:lnL>
                    <a:lnR>
                      <a:noFill/>
                    </a:lnR>
                    <a:lnT>
                      <a:noFill/>
                    </a:lnT>
                    <a:lnB>
                      <a:noFill/>
                    </a:lnB>
                    <a:solidFill>
                      <a:srgbClr val="33CCCC"/>
                    </a:solidFill>
                  </a:tcPr>
                </a:tc>
                <a:tc>
                  <a:txBody>
                    <a:bodyPr/>
                    <a:lstStyle/>
                    <a:p>
                      <a:pPr algn="l" fontAlgn="ctr"/>
                      <a:r>
                        <a:rPr lang="en-US" sz="200" b="0" i="0" u="none" strike="noStrike">
                          <a:solidFill>
                            <a:srgbClr val="000000"/>
                          </a:solidFill>
                          <a:effectLst/>
                          <a:latin typeface="Calibri"/>
                        </a:rPr>
                        <a:t>9 Ocean</a:t>
                      </a:r>
                    </a:p>
                  </a:txBody>
                  <a:tcPr marL="0" marR="0" marT="0" marB="0" anchor="ctr">
                    <a:lnL>
                      <a:noFill/>
                    </a:lnL>
                    <a:lnR>
                      <a:noFill/>
                    </a:lnR>
                    <a:lnT>
                      <a:noFill/>
                    </a:lnT>
                    <a:lnB>
                      <a:noFill/>
                    </a:lnB>
                    <a:solidFill>
                      <a:srgbClr val="CCFFFF"/>
                    </a:solidFill>
                  </a:tcPr>
                </a:tc>
                <a:tc>
                  <a:txBody>
                    <a:bodyPr/>
                    <a:lstStyle/>
                    <a:p>
                      <a:pPr algn="just" fontAlgn="ctr"/>
                      <a:r>
                        <a:rPr lang="en-US" sz="200" b="0" i="0" u="none" strike="noStrike">
                          <a:solidFill>
                            <a:srgbClr val="000000"/>
                          </a:solidFill>
                          <a:effectLst/>
                          <a:latin typeface="Calibri"/>
                        </a:rPr>
                        <a:t>9 Crops, mixed farming</a:t>
                      </a:r>
                    </a:p>
                  </a:txBody>
                  <a:tcPr marL="0" marR="0" marT="0" marB="0" anchor="ctr">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9 Deciduous broadleaf trees</a:t>
                      </a:r>
                    </a:p>
                  </a:txBody>
                  <a:tcPr marL="0" marR="0" marT="0" marB="0" anchor="b">
                    <a:lnL>
                      <a:noFill/>
                    </a:lnL>
                    <a:lnR>
                      <a:noFill/>
                    </a:lnR>
                    <a:lnT>
                      <a:noFill/>
                    </a:lnT>
                    <a:lnB>
                      <a:noFill/>
                    </a:lnB>
                    <a:solidFill>
                      <a:srgbClr val="CCCC00"/>
                    </a:solidFill>
                  </a:tcPr>
                </a:tc>
                <a:tc>
                  <a:txBody>
                    <a:bodyPr/>
                    <a:lstStyle/>
                    <a:p>
                      <a:pPr algn="l" fontAlgn="b"/>
                      <a:r>
                        <a:rPr lang="mr-IN" sz="200" b="0" i="0" u="none" strike="noStrike">
                          <a:solidFill>
                            <a:srgbClr val="000000"/>
                          </a:solidFill>
                          <a:effectLst/>
                          <a:latin typeface="Calibri"/>
                        </a:rPr>
                        <a:t>9 Savanna                           </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9 NDLF-DECD-BORL-TREE</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222222"/>
                          </a:solidFill>
                          <a:effectLst/>
                          <a:latin typeface="Calibri"/>
                        </a:rPr>
                        <a:t>9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9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9 Deciduous broadleaf trees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9 Tropical broadleaf evergreen</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9 Deciduous broadleaf trees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9 Mixed Forests</a:t>
                      </a:r>
                    </a:p>
                  </a:txBody>
                  <a:tcPr marL="0" marR="0" marT="0" marB="0" anchor="b">
                    <a:lnL>
                      <a:noFill/>
                    </a:lnL>
                    <a:lnR>
                      <a:noFill/>
                    </a:lnR>
                    <a:lnT>
                      <a:noFill/>
                    </a:lnT>
                    <a:lnB>
                      <a:noFill/>
                    </a:lnB>
                    <a:solidFill>
                      <a:srgbClr val="CCFF66"/>
                    </a:solidFill>
                  </a:tcPr>
                </a:tc>
                <a:extLst>
                  <a:ext uri="{0D108BD9-81ED-4DB2-BD59-A6C34878D82A}">
                    <a16:rowId xmlns:a16="http://schemas.microsoft.com/office/drawing/2014/main" val="10008"/>
                  </a:ext>
                </a:extLst>
              </a:tr>
              <a:tr h="114518">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10 Closed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10 Mixed forest</a:t>
                      </a:r>
                    </a:p>
                  </a:txBody>
                  <a:tcPr marL="0" marR="0" marT="0" marB="0" anchor="b">
                    <a:lnL>
                      <a:noFill/>
                    </a:lnL>
                    <a:lnR>
                      <a:noFill/>
                    </a:lnR>
                    <a:lnT>
                      <a:noFill/>
                    </a:lnT>
                    <a:lnB>
                      <a:noFill/>
                    </a:lnB>
                    <a:solidFill>
                      <a:srgbClr val="92D050"/>
                    </a:solidFill>
                  </a:tcPr>
                </a:tc>
                <a:tc>
                  <a:txBody>
                    <a:bodyPr/>
                    <a:lstStyle/>
                    <a:p>
                      <a:pPr algn="l" fontAlgn="b"/>
                      <a:r>
                        <a:rPr lang="en-US" sz="200" b="0" i="0" u="none" strike="noStrike">
                          <a:solidFill>
                            <a:srgbClr val="222222"/>
                          </a:solidFill>
                          <a:effectLst/>
                          <a:latin typeface="Calibri"/>
                        </a:rPr>
                        <a:t>10 Closed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mr-IN" sz="200" b="0" i="0" u="none" strike="noStrike">
                          <a:solidFill>
                            <a:srgbClr val="000000"/>
                          </a:solidFill>
                          <a:effectLst/>
                          <a:latin typeface="Calibri"/>
                        </a:rPr>
                        <a:t>10 MS:  Mediterranean scrub                  </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10: Savanna</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10 Artificial non-agraic. vegetated ares (green urban area)</a:t>
                      </a:r>
                    </a:p>
                  </a:txBody>
                  <a:tcPr marL="0" marR="0" marT="0" marB="0" anchor="b">
                    <a:lnL>
                      <a:noFill/>
                    </a:lnL>
                    <a:lnR>
                      <a:noFill/>
                    </a:lnR>
                    <a:lnT>
                      <a:noFill/>
                    </a:lnT>
                    <a:lnB>
                      <a:noFill/>
                    </a:lnB>
                    <a:solidFill>
                      <a:srgbClr val="CCFF66"/>
                    </a:solidFill>
                  </a:tcPr>
                </a:tc>
                <a:tc>
                  <a:txBody>
                    <a:bodyPr/>
                    <a:lstStyle/>
                    <a:p>
                      <a:pPr algn="l" fontAlgn="ctr"/>
                      <a:r>
                        <a:rPr lang="en-US" sz="200" b="0" i="0" u="none" strike="noStrike">
                          <a:solidFill>
                            <a:srgbClr val="000000"/>
                          </a:solidFill>
                          <a:effectLst/>
                          <a:latin typeface="Calibri"/>
                        </a:rPr>
                        <a:t>10 Tropical broadleaf trees</a:t>
                      </a:r>
                    </a:p>
                  </a:txBody>
                  <a:tcPr marL="0" marR="0" marT="0" marB="0" anchor="ctr">
                    <a:lnL>
                      <a:noFill/>
                    </a:lnL>
                    <a:lnR>
                      <a:noFill/>
                    </a:lnR>
                    <a:lnT>
                      <a:noFill/>
                    </a:lnT>
                    <a:lnB>
                      <a:noFill/>
                    </a:lnB>
                    <a:solidFill>
                      <a:srgbClr val="33CC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10 Long grass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10 Drought deciduous trees</a:t>
                      </a:r>
                    </a:p>
                  </a:txBody>
                  <a:tcPr marL="0" marR="0" marT="0" marB="0" anchor="b">
                    <a:lnL>
                      <a:noFill/>
                    </a:lnL>
                    <a:lnR>
                      <a:noFill/>
                    </a:lnR>
                    <a:lnT>
                      <a:noFill/>
                    </a:lnT>
                    <a:lnB>
                      <a:noFill/>
                    </a:lnB>
                    <a:solidFill>
                      <a:srgbClr val="CCCC00"/>
                    </a:solidFill>
                  </a:tcPr>
                </a:tc>
                <a:tc>
                  <a:txBody>
                    <a:bodyPr/>
                    <a:lstStyle/>
                    <a:p>
                      <a:pPr algn="l" fontAlgn="b"/>
                      <a:r>
                        <a:rPr lang="mr-IN" sz="200" b="0" i="0" u="none" strike="noStrike">
                          <a:solidFill>
                            <a:srgbClr val="000000"/>
                          </a:solidFill>
                          <a:effectLst/>
                          <a:latin typeface="Calibri"/>
                        </a:rPr>
                        <a:t>10 Grasslands                        </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10 BF: Mediterranean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10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10 Shrubland</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10 Drought deciduous trees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10 Temperate broadleaf evergreen</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10 Drought deciduous trees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10 Closed Shrublands</a:t>
                      </a:r>
                    </a:p>
                  </a:txBody>
                  <a:tcPr marL="0" marR="0" marT="0" marB="0" anchor="b">
                    <a:lnL>
                      <a:noFill/>
                    </a:lnL>
                    <a:lnR>
                      <a:noFill/>
                    </a:lnR>
                    <a:lnT>
                      <a:noFill/>
                    </a:lnT>
                    <a:lnB>
                      <a:noFill/>
                    </a:lnB>
                    <a:solidFill>
                      <a:srgbClr val="FFCCCC"/>
                    </a:solidFill>
                  </a:tcPr>
                </a:tc>
                <a:extLst>
                  <a:ext uri="{0D108BD9-81ED-4DB2-BD59-A6C34878D82A}">
                    <a16:rowId xmlns:a16="http://schemas.microsoft.com/office/drawing/2014/main" val="10009"/>
                  </a:ext>
                </a:extLst>
              </a:tr>
              <a:tr h="114518">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222222"/>
                          </a:solidFill>
                          <a:effectLst/>
                          <a:latin typeface="Calibri"/>
                        </a:rPr>
                        <a:t>11 Open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000000"/>
                          </a:solidFill>
                          <a:effectLst/>
                          <a:latin typeface="Calibri"/>
                        </a:rPr>
                        <a:t>11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11 Open Shrublands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mr-IN" sz="200" b="0" i="0" u="none" strike="noStrike">
                          <a:solidFill>
                            <a:srgbClr val="000000"/>
                          </a:solidFill>
                          <a:effectLst/>
                          <a:latin typeface="Calibri"/>
                        </a:rPr>
                        <a:t>11 WE:  Wetlands                      </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11: Deciduous broadleaf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11 Agro-forestry area</a:t>
                      </a:r>
                    </a:p>
                  </a:txBody>
                  <a:tcPr marL="0" marR="0" marT="0" marB="0" anchor="b">
                    <a:lnL>
                      <a:noFill/>
                    </a:lnL>
                    <a:lnR>
                      <a:noFill/>
                    </a:lnR>
                    <a:lnT>
                      <a:noFill/>
                    </a:lnT>
                    <a:lnB>
                      <a:noFill/>
                    </a:lnB>
                    <a:solidFill>
                      <a:srgbClr val="CCFF66"/>
                    </a:solidFill>
                  </a:tcPr>
                </a:tc>
                <a:tc>
                  <a:txBody>
                    <a:bodyPr/>
                    <a:lstStyle/>
                    <a:p>
                      <a:pPr algn="l" fontAlgn="ctr"/>
                      <a:r>
                        <a:rPr lang="en-US" sz="200" b="0" i="0" u="none" strike="noStrike">
                          <a:solidFill>
                            <a:srgbClr val="000000"/>
                          </a:solidFill>
                          <a:effectLst/>
                          <a:latin typeface="Calibri"/>
                        </a:rPr>
                        <a:t>11 Deciduous broadleaf trees</a:t>
                      </a:r>
                    </a:p>
                  </a:txBody>
                  <a:tcPr marL="0" marR="0" marT="0" marB="0" anchor="ctr">
                    <a:lnL>
                      <a:noFill/>
                    </a:lnL>
                    <a:lnR>
                      <a:noFill/>
                    </a:lnR>
                    <a:lnT>
                      <a:noFill/>
                    </a:lnT>
                    <a:lnB>
                      <a:noFill/>
                    </a:lnB>
                    <a:solidFill>
                      <a:srgbClr val="CCCC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en-US" sz="200" b="0" i="0" u="none" strike="noStrike">
                          <a:solidFill>
                            <a:srgbClr val="000000"/>
                          </a:solidFill>
                          <a:effectLst/>
                          <a:latin typeface="Calibri"/>
                        </a:rPr>
                        <a:t>11 Grassland</a:t>
                      </a:r>
                    </a:p>
                  </a:txBody>
                  <a:tcPr marL="0" marR="0" marT="0" marB="0" anchor="ctr">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11 Mixed Wood Forest</a:t>
                      </a:r>
                    </a:p>
                  </a:txBody>
                  <a:tcPr marL="0" marR="0" marT="0" marB="0" anchor="b">
                    <a:lnL>
                      <a:noFill/>
                    </a:lnL>
                    <a:lnR>
                      <a:noFill/>
                    </a:lnR>
                    <a:lnT>
                      <a:noFill/>
                    </a:lnT>
                    <a:lnB>
                      <a:noFill/>
                    </a:lnB>
                    <a:solidFill>
                      <a:srgbClr val="CCFF66"/>
                    </a:solidFill>
                  </a:tcPr>
                </a:tc>
                <a:tc>
                  <a:txBody>
                    <a:bodyPr/>
                    <a:lstStyle/>
                    <a:p>
                      <a:pPr algn="l" fontAlgn="b"/>
                      <a:r>
                        <a:rPr lang="mr-IN" sz="200" b="0" i="0" u="none" strike="noStrike">
                          <a:solidFill>
                            <a:srgbClr val="000000"/>
                          </a:solidFill>
                          <a:effectLst/>
                          <a:latin typeface="Calibri"/>
                        </a:rPr>
                        <a:t>11 Permanent Wetlands                </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000000"/>
                          </a:solidFill>
                          <a:effectLst/>
                          <a:latin typeface="Calibri"/>
                        </a:rPr>
                        <a:t>11 BDLF-EVGN-TROP-TREE</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222222"/>
                          </a:solidFill>
                          <a:effectLst/>
                          <a:latin typeface="Calibri"/>
                        </a:rPr>
                        <a:t>11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11 Herbaceous Wetland</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000000"/>
                          </a:solidFill>
                          <a:effectLst/>
                          <a:latin typeface="Calibri"/>
                        </a:rPr>
                        <a:t>11 Mixed Wood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11 Temperate broadleaf cold-deciduous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11 Mixed Wood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11 Open Shrublands</a:t>
                      </a:r>
                    </a:p>
                  </a:txBody>
                  <a:tcPr marL="0" marR="0" marT="0" marB="0" anchor="b">
                    <a:lnL>
                      <a:noFill/>
                    </a:lnL>
                    <a:lnR>
                      <a:noFill/>
                    </a:lnR>
                    <a:lnT>
                      <a:noFill/>
                    </a:lnT>
                    <a:lnB>
                      <a:noFill/>
                    </a:lnB>
                    <a:solidFill>
                      <a:srgbClr val="FFCCCC"/>
                    </a:solidFill>
                  </a:tcPr>
                </a:tc>
                <a:extLst>
                  <a:ext uri="{0D108BD9-81ED-4DB2-BD59-A6C34878D82A}">
                    <a16:rowId xmlns:a16="http://schemas.microsoft.com/office/drawing/2014/main" val="10010"/>
                  </a:ext>
                </a:extLst>
              </a:tr>
              <a:tr h="114518">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12 Croplands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12 Mixed shrubland/grassland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12 Croplands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12 TU:  Tundra              </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12: Deciduous needeleaf forest</a:t>
                      </a:r>
                    </a:p>
                  </a:txBody>
                  <a:tcPr marL="0" marR="0" marT="0" marB="0" anchor="b">
                    <a:lnL>
                      <a:noFill/>
                    </a:lnL>
                    <a:lnR>
                      <a:noFill/>
                    </a:lnR>
                    <a:lnT>
                      <a:noFill/>
                    </a:lnT>
                    <a:lnB>
                      <a:noFill/>
                    </a:lnB>
                    <a:solidFill>
                      <a:srgbClr val="00CC66"/>
                    </a:solidFill>
                  </a:tcPr>
                </a:tc>
                <a:tc>
                  <a:txBody>
                    <a:bodyPr/>
                    <a:lstStyle/>
                    <a:p>
                      <a:pPr algn="l" fontAlgn="b"/>
                      <a:r>
                        <a:rPr lang="en-US" sz="200" b="0" i="0" u="none" strike="noStrike">
                          <a:solidFill>
                            <a:srgbClr val="000000"/>
                          </a:solidFill>
                          <a:effectLst/>
                          <a:latin typeface="Calibri"/>
                        </a:rPr>
                        <a:t>12 Transitional woodland-shrub</a:t>
                      </a:r>
                    </a:p>
                  </a:txBody>
                  <a:tcPr marL="0" marR="0" marT="0" marB="0" anchor="b">
                    <a:lnL>
                      <a:noFill/>
                    </a:lnL>
                    <a:lnR>
                      <a:noFill/>
                    </a:lnR>
                    <a:lnT>
                      <a:noFill/>
                    </a:lnT>
                    <a:lnB>
                      <a:noFill/>
                    </a:lnB>
                    <a:solidFill>
                      <a:srgbClr val="CCFF66"/>
                    </a:solidFill>
                  </a:tcPr>
                </a:tc>
                <a:tc>
                  <a:txBody>
                    <a:bodyPr/>
                    <a:lstStyle/>
                    <a:p>
                      <a:pPr algn="l" fontAlgn="ctr"/>
                      <a:r>
                        <a:rPr lang="en-US" sz="200" b="0" i="0" u="none" strike="noStrike">
                          <a:solidFill>
                            <a:srgbClr val="000000"/>
                          </a:solidFill>
                          <a:effectLst/>
                          <a:latin typeface="Calibri"/>
                        </a:rPr>
                        <a:t>12 Drought deciduous trees</a:t>
                      </a:r>
                    </a:p>
                  </a:txBody>
                  <a:tcPr marL="0" marR="0" marT="0" marB="0" anchor="ctr">
                    <a:lnL>
                      <a:noFill/>
                    </a:lnL>
                    <a:lnR>
                      <a:noFill/>
                    </a:lnR>
                    <a:lnT>
                      <a:noFill/>
                    </a:lnT>
                    <a:lnB>
                      <a:noFill/>
                    </a:lnB>
                    <a:solidFill>
                      <a:srgbClr val="CCCC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en-US" sz="200" b="0" i="0" u="none" strike="noStrike">
                          <a:solidFill>
                            <a:srgbClr val="000000"/>
                          </a:solidFill>
                          <a:effectLst/>
                          <a:latin typeface="Calibri"/>
                        </a:rPr>
                        <a:t>12  Wetland with plants</a:t>
                      </a:r>
                    </a:p>
                  </a:txBody>
                  <a:tcPr marL="0" marR="0" marT="0" marB="0" anchor="ctr">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12 Transitional Forest</a:t>
                      </a:r>
                    </a:p>
                  </a:txBody>
                  <a:tcPr marL="0" marR="0" marT="0" marB="0" anchor="b">
                    <a:lnL>
                      <a:noFill/>
                    </a:lnL>
                    <a:lnR>
                      <a:noFill/>
                    </a:lnR>
                    <a:lnT>
                      <a:noFill/>
                    </a:lnT>
                    <a:lnB>
                      <a:noFill/>
                    </a:lnB>
                    <a:solidFill>
                      <a:srgbClr val="CCFF66"/>
                    </a:solidFill>
                  </a:tcPr>
                </a:tc>
                <a:tc>
                  <a:txBody>
                    <a:bodyPr/>
                    <a:lstStyle/>
                    <a:p>
                      <a:pPr algn="l" fontAlgn="b"/>
                      <a:r>
                        <a:rPr lang="mr-IN" sz="200" b="0" i="0" u="none" strike="noStrike">
                          <a:solidFill>
                            <a:srgbClr val="000000"/>
                          </a:solidFill>
                          <a:effectLst/>
                          <a:latin typeface="Calibri"/>
                        </a:rPr>
                        <a:t>12 Croplands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12 BDLF-EVGN-TMPT-TREE</a:t>
                      </a:r>
                    </a:p>
                  </a:txBody>
                  <a:tcPr marL="0" marR="0" marT="0" marB="0" anchor="b">
                    <a:lnL>
                      <a:noFill/>
                    </a:lnL>
                    <a:lnR>
                      <a:noFill/>
                    </a:lnR>
                    <a:lnT>
                      <a:noFill/>
                    </a:lnT>
                    <a:lnB>
                      <a:noFill/>
                    </a:lnB>
                    <a:solidFill>
                      <a:srgbClr val="33CCCC"/>
                    </a:solidFill>
                  </a:tcPr>
                </a:tc>
                <a:tc>
                  <a:txBody>
                    <a:bodyPr/>
                    <a:lstStyle/>
                    <a:p>
                      <a:pPr algn="l" fontAlgn="b"/>
                      <a:r>
                        <a:rPr lang="mr-IN" sz="200" b="0" i="0" u="none" strike="noStrike">
                          <a:solidFill>
                            <a:srgbClr val="000000"/>
                          </a:solidFill>
                          <a:effectLst/>
                          <a:latin typeface="Calibri"/>
                        </a:rPr>
                        <a:t>12 Urban and Built-up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12 Dryland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12 Transitional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12 Tropical broadleaf deciduous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12 Transitional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12 Croplands</a:t>
                      </a:r>
                    </a:p>
                  </a:txBody>
                  <a:tcPr marL="0" marR="0" marT="0" marB="0" anchor="b">
                    <a:lnL>
                      <a:noFill/>
                    </a:lnL>
                    <a:lnR>
                      <a:noFill/>
                    </a:lnR>
                    <a:lnT>
                      <a:noFill/>
                    </a:lnT>
                    <a:lnB>
                      <a:noFill/>
                    </a:lnB>
                    <a:solidFill>
                      <a:srgbClr val="FFFF99"/>
                    </a:solidFill>
                  </a:tcPr>
                </a:tc>
                <a:extLst>
                  <a:ext uri="{0D108BD9-81ED-4DB2-BD59-A6C34878D82A}">
                    <a16:rowId xmlns:a16="http://schemas.microsoft.com/office/drawing/2014/main" val="10011"/>
                  </a:ext>
                </a:extLst>
              </a:tr>
              <a:tr h="114518">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13 Cropland / Natural Vegetation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13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13 Cropland / Natural Vegetation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nb-NO" sz="200" b="0" i="0" u="none" strike="noStrike">
                          <a:solidFill>
                            <a:srgbClr val="000000"/>
                          </a:solidFill>
                          <a:effectLst/>
                          <a:latin typeface="Calibri"/>
                        </a:rPr>
                        <a:t>13 DE:  Desert </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000000"/>
                          </a:solidFill>
                          <a:effectLst/>
                          <a:latin typeface="Calibri"/>
                        </a:rPr>
                        <a:t>13: Evergreen broadleaf forest</a:t>
                      </a:r>
                    </a:p>
                  </a:txBody>
                  <a:tcPr marL="0" marR="0" marT="0" marB="0" anchor="b">
                    <a:lnL>
                      <a:noFill/>
                    </a:lnL>
                    <a:lnR>
                      <a:noFill/>
                    </a:lnR>
                    <a:lnT>
                      <a:noFill/>
                    </a:lnT>
                    <a:lnB>
                      <a:noFill/>
                    </a:lnB>
                    <a:solidFill>
                      <a:srgbClr val="33CCCC"/>
                    </a:solidFill>
                  </a:tcPr>
                </a:tc>
                <a:tc>
                  <a:txBody>
                    <a:bodyPr/>
                    <a:lstStyle/>
                    <a:p>
                      <a:pPr algn="l" fontAlgn="b"/>
                      <a:r>
                        <a:rPr lang="en-US" sz="200" b="0" i="0" u="none" strike="noStrike">
                          <a:solidFill>
                            <a:srgbClr val="000000"/>
                          </a:solidFill>
                          <a:effectLst/>
                          <a:latin typeface="Calibri"/>
                        </a:rPr>
                        <a:t>13 Moors and heathland</a:t>
                      </a:r>
                    </a:p>
                  </a:txBody>
                  <a:tcPr marL="0" marR="0" marT="0" marB="0" anchor="b">
                    <a:lnL>
                      <a:noFill/>
                    </a:lnL>
                    <a:lnR>
                      <a:noFill/>
                    </a:lnR>
                    <a:lnT>
                      <a:noFill/>
                    </a:lnT>
                    <a:lnB>
                      <a:noFill/>
                    </a:lnB>
                    <a:solidFill>
                      <a:srgbClr val="FFFFCC"/>
                    </a:solidFill>
                  </a:tcPr>
                </a:tc>
                <a:tc>
                  <a:txBody>
                    <a:bodyPr/>
                    <a:lstStyle/>
                    <a:p>
                      <a:pPr algn="l" fontAlgn="ctr"/>
                      <a:r>
                        <a:rPr lang="en-US" sz="200" b="0" i="0" u="none" strike="noStrike">
                          <a:solidFill>
                            <a:srgbClr val="000000"/>
                          </a:solidFill>
                          <a:effectLst/>
                          <a:latin typeface="Calibri"/>
                        </a:rPr>
                        <a:t>13 Mixed wood forests</a:t>
                      </a:r>
                    </a:p>
                  </a:txBody>
                  <a:tcPr marL="0" marR="0" marT="0" marB="0" anchor="ctr">
                    <a:lnL>
                      <a:noFill/>
                    </a:lnL>
                    <a:lnR>
                      <a:noFill/>
                    </a:lnR>
                    <a:lnT>
                      <a:noFill/>
                    </a:lnT>
                    <a:lnB>
                      <a:noFill/>
                    </a:lnB>
                    <a:solidFill>
                      <a:srgbClr val="CCFF66"/>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en-US" sz="200" b="0" i="0" u="none" strike="noStrike">
                          <a:solidFill>
                            <a:srgbClr val="000000"/>
                          </a:solidFill>
                          <a:effectLst/>
                          <a:latin typeface="Calibri"/>
                        </a:rPr>
                        <a:t>13 Dwarf trees, shrubs</a:t>
                      </a:r>
                    </a:p>
                  </a:txBody>
                  <a:tcPr marL="0" marR="0" marT="0" marB="0" anchor="ctr">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13 Evergreen broadleaf shrubs</a:t>
                      </a:r>
                    </a:p>
                  </a:txBody>
                  <a:tcPr marL="0" marR="0" marT="0" marB="0" anchor="b">
                    <a:lnL>
                      <a:noFill/>
                    </a:lnL>
                    <a:lnR>
                      <a:noFill/>
                    </a:lnR>
                    <a:lnT>
                      <a:noFill/>
                    </a:lnT>
                    <a:lnB>
                      <a:noFill/>
                    </a:lnB>
                    <a:solidFill>
                      <a:srgbClr val="FFCCCC"/>
                    </a:solidFill>
                  </a:tcPr>
                </a:tc>
                <a:tc>
                  <a:txBody>
                    <a:bodyPr/>
                    <a:lstStyle/>
                    <a:p>
                      <a:pPr algn="l" fontAlgn="b"/>
                      <a:r>
                        <a:rPr lang="mr-IN" sz="200" b="0" i="0" u="none" strike="noStrike">
                          <a:solidFill>
                            <a:srgbClr val="000000"/>
                          </a:solidFill>
                          <a:effectLst/>
                          <a:latin typeface="Calibri"/>
                        </a:rPr>
                        <a:t>13 Urban and Built-up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13 DF:  Temperate deciduous forests         </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13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13 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13 Evergreen broadleaf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13 Boreal broadleaf cold-deciduous</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13 Evergreen broadleaf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13 Cropland / Natural Vegetation Mosaic</a:t>
                      </a:r>
                    </a:p>
                  </a:txBody>
                  <a:tcPr marL="0" marR="0" marT="0" marB="0" anchor="b">
                    <a:lnL>
                      <a:noFill/>
                    </a:lnL>
                    <a:lnR>
                      <a:noFill/>
                    </a:lnR>
                    <a:lnT>
                      <a:noFill/>
                    </a:lnT>
                    <a:lnB>
                      <a:noFill/>
                    </a:lnB>
                    <a:solidFill>
                      <a:srgbClr val="FFFF99"/>
                    </a:solidFill>
                  </a:tcPr>
                </a:tc>
                <a:extLst>
                  <a:ext uri="{0D108BD9-81ED-4DB2-BD59-A6C34878D82A}">
                    <a16:rowId xmlns:a16="http://schemas.microsoft.com/office/drawing/2014/main" val="10012"/>
                  </a:ext>
                </a:extLst>
              </a:tr>
              <a:tr h="114518">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14 Woody Savannas</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14 snow or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14 Woody Savannas</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14 W:   Water          </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000000"/>
                          </a:solidFill>
                          <a:effectLst/>
                          <a:latin typeface="Calibri"/>
                        </a:rPr>
                        <a:t>14: Evergreen needleleaf forest</a:t>
                      </a:r>
                    </a:p>
                  </a:txBody>
                  <a:tcPr marL="0" marR="0" marT="0" marB="0" anchor="b">
                    <a:lnL>
                      <a:noFill/>
                    </a:lnL>
                    <a:lnR>
                      <a:noFill/>
                    </a:lnR>
                    <a:lnT>
                      <a:noFill/>
                    </a:lnT>
                    <a:lnB>
                      <a:noFill/>
                    </a:lnB>
                    <a:solidFill>
                      <a:srgbClr val="CCFFCC"/>
                    </a:solidFill>
                  </a:tcPr>
                </a:tc>
                <a:tc>
                  <a:txBody>
                    <a:bodyPr/>
                    <a:lstStyle/>
                    <a:p>
                      <a:pPr algn="l" fontAlgn="b"/>
                      <a:r>
                        <a:rPr lang="en-US" sz="200" b="0" i="0" u="none" strike="noStrike">
                          <a:solidFill>
                            <a:srgbClr val="222222"/>
                          </a:solidFill>
                          <a:effectLst/>
                          <a:latin typeface="Calibri"/>
                        </a:rPr>
                        <a:t>14 Non-irrigated arable land</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14 Transitional forest</a:t>
                      </a:r>
                    </a:p>
                  </a:txBody>
                  <a:tcPr marL="0" marR="0" marT="0" marB="0" anchor="b">
                    <a:lnL>
                      <a:noFill/>
                    </a:lnL>
                    <a:lnR>
                      <a:noFill/>
                    </a:lnR>
                    <a:lnT>
                      <a:noFill/>
                    </a:lnT>
                    <a:lnB>
                      <a:noFill/>
                    </a:lnB>
                    <a:solidFill>
                      <a:srgbClr val="CCFF66"/>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en-US" sz="200" b="0" i="0" u="none" strike="noStrike">
                          <a:solidFill>
                            <a:srgbClr val="000000"/>
                          </a:solidFill>
                          <a:effectLst/>
                          <a:latin typeface="Calibri"/>
                        </a:rPr>
                        <a:t>14 Tundra</a:t>
                      </a:r>
                    </a:p>
                  </a:txBody>
                  <a:tcPr marL="0" marR="0" marT="0" marB="0" anchor="ctr">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14 Deciduous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14 Cropland-Natural Vegetation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14 BDLF-DECD-BORL-TREE</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14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14 Mixed Dryland/Irrigated Cropland and Pasture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14 Deciduous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14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000000"/>
                          </a:solidFill>
                          <a:effectLst/>
                          <a:latin typeface="Calibri"/>
                        </a:rPr>
                        <a:t>14 Deciduous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14 Woody Savannas</a:t>
                      </a:r>
                    </a:p>
                  </a:txBody>
                  <a:tcPr marL="0" marR="0" marT="0" marB="0" anchor="b">
                    <a:lnL>
                      <a:noFill/>
                    </a:lnL>
                    <a:lnR>
                      <a:noFill/>
                    </a:lnR>
                    <a:lnT>
                      <a:noFill/>
                    </a:lnT>
                    <a:lnB>
                      <a:noFill/>
                    </a:lnB>
                    <a:solidFill>
                      <a:srgbClr val="E3AFB0"/>
                    </a:solidFill>
                  </a:tcPr>
                </a:tc>
                <a:extLst>
                  <a:ext uri="{0D108BD9-81ED-4DB2-BD59-A6C34878D82A}">
                    <a16:rowId xmlns:a16="http://schemas.microsoft.com/office/drawing/2014/main" val="10013"/>
                  </a:ext>
                </a:extLst>
              </a:tr>
              <a:tr h="114518">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15 Savannas</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15 inland water bodies</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15 Savannas</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15 I:   Ice                   </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15: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15 Permanentaly irrigated land</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15 Evergreen broadleaf shrub</a:t>
                      </a:r>
                    </a:p>
                  </a:txBody>
                  <a:tcPr marL="0" marR="0" marT="0" marB="0" anchor="ctr">
                    <a:lnL>
                      <a:noFill/>
                    </a:lnL>
                    <a:lnR>
                      <a:noFill/>
                    </a:lnR>
                    <a:lnT>
                      <a:noFill/>
                    </a:lnT>
                    <a:lnB>
                      <a:noFill/>
                    </a:lnB>
                    <a:solidFill>
                      <a:srgbClr val="FFCC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en-US" sz="200" b="0" i="0" u="none" strike="noStrike">
                          <a:solidFill>
                            <a:srgbClr val="000000"/>
                          </a:solidFill>
                          <a:effectLst/>
                          <a:latin typeface="Calibri"/>
                        </a:rPr>
                        <a:t>15 Ice caps and glaciers</a:t>
                      </a:r>
                    </a:p>
                  </a:txBody>
                  <a:tcPr marL="0" marR="0" marT="0" marB="0" anchor="ctr">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15 Thorn shrubs</a:t>
                      </a:r>
                    </a:p>
                  </a:txBody>
                  <a:tcPr marL="0" marR="0" marT="0" marB="0" anchor="b">
                    <a:lnL>
                      <a:noFill/>
                    </a:lnL>
                    <a:lnR>
                      <a:noFill/>
                    </a:lnR>
                    <a:lnT>
                      <a:noFill/>
                    </a:lnT>
                    <a:lnB>
                      <a:noFill/>
                    </a:lnB>
                    <a:solidFill>
                      <a:srgbClr val="FFCCCC"/>
                    </a:solidFill>
                  </a:tcPr>
                </a:tc>
                <a:tc>
                  <a:txBody>
                    <a:bodyPr/>
                    <a:lstStyle/>
                    <a:p>
                      <a:pPr algn="l" fontAlgn="b"/>
                      <a:r>
                        <a:rPr lang="mr-IN" sz="200" b="0" i="0" u="none" strike="noStrike">
                          <a:solidFill>
                            <a:srgbClr val="000000"/>
                          </a:solidFill>
                          <a:effectLst/>
                          <a:latin typeface="Calibri"/>
                        </a:rPr>
                        <a:t>15 Snow and Ice                      </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15 BDLF-DECD-TMPT-TREE</a:t>
                      </a:r>
                    </a:p>
                  </a:txBody>
                  <a:tcPr marL="0" marR="0" marT="0" marB="0" anchor="b">
                    <a:lnL>
                      <a:noFill/>
                    </a:lnL>
                    <a:lnR>
                      <a:noFill/>
                    </a:lnR>
                    <a:lnT>
                      <a:noFill/>
                    </a:lnT>
                    <a:lnB>
                      <a:noFill/>
                    </a:lnB>
                    <a:solidFill>
                      <a:srgbClr val="CCCC00"/>
                    </a:solidFill>
                  </a:tcPr>
                </a:tc>
                <a:tc>
                  <a:txBody>
                    <a:bodyPr/>
                    <a:lstStyle/>
                    <a:p>
                      <a:pPr algn="l" fontAlgn="b"/>
                      <a:r>
                        <a:rPr lang="mr-IN" sz="200" b="0" i="0" u="none" strike="noStrike">
                          <a:solidFill>
                            <a:srgbClr val="000000"/>
                          </a:solidFill>
                          <a:effectLst/>
                          <a:latin typeface="Calibri"/>
                        </a:rPr>
                        <a:t>15 Snow or Ice                      </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15 Cropland/Grassland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15 Thorn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15 Shrub</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15 Thorn shrubs</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15 Savannas</a:t>
                      </a:r>
                    </a:p>
                  </a:txBody>
                  <a:tcPr marL="0" marR="0" marT="0" marB="0" anchor="b">
                    <a:lnL>
                      <a:noFill/>
                    </a:lnL>
                    <a:lnR>
                      <a:noFill/>
                    </a:lnR>
                    <a:lnT>
                      <a:noFill/>
                    </a:lnT>
                    <a:lnB>
                      <a:noFill/>
                    </a:lnB>
                    <a:solidFill>
                      <a:srgbClr val="E3AFB0"/>
                    </a:solidFill>
                  </a:tcPr>
                </a:tc>
                <a:extLst>
                  <a:ext uri="{0D108BD9-81ED-4DB2-BD59-A6C34878D82A}">
                    <a16:rowId xmlns:a16="http://schemas.microsoft.com/office/drawing/2014/main" val="10014"/>
                  </a:ext>
                </a:extLst>
              </a:tr>
              <a:tr h="114518">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16 Grasslands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water bodies</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16 Grasslands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16 U:   Urban</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000000"/>
                          </a:solidFill>
                          <a:effectLst/>
                          <a:latin typeface="Calibri"/>
                        </a:rPr>
                        <a:t>16: Water</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16 Rice fields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16 Deciduous shrubs</a:t>
                      </a:r>
                    </a:p>
                  </a:txBody>
                  <a:tcPr marL="0" marR="0" marT="0" marB="0" anchor="ctr">
                    <a:lnL>
                      <a:noFill/>
                    </a:lnL>
                    <a:lnR>
                      <a:noFill/>
                    </a:lnR>
                    <a:lnT>
                      <a:noFill/>
                    </a:lnT>
                    <a:lnB>
                      <a:noFill/>
                    </a:lnB>
                    <a:solidFill>
                      <a:srgbClr val="FFCC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16 Rice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Barren or Sparsely Vegetated      </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BDLF-DECD-TROP-TREE</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000000"/>
                          </a:solidFill>
                          <a:effectLst/>
                          <a:latin typeface="Calibri"/>
                        </a:rPr>
                        <a:t>16 Barren or Sparsely Vegetated      </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16 Cropland/Woodland Mosaic</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Rice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Winter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16 Rice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16 Grasslands</a:t>
                      </a:r>
                    </a:p>
                  </a:txBody>
                  <a:tcPr marL="0" marR="0" marT="0" marB="0" anchor="b">
                    <a:lnL>
                      <a:noFill/>
                    </a:lnL>
                    <a:lnR>
                      <a:noFill/>
                    </a:lnR>
                    <a:lnT>
                      <a:noFill/>
                    </a:lnT>
                    <a:lnB>
                      <a:noFill/>
                    </a:lnB>
                    <a:solidFill>
                      <a:srgbClr val="FFCC99"/>
                    </a:solidFill>
                  </a:tcPr>
                </a:tc>
                <a:extLst>
                  <a:ext uri="{0D108BD9-81ED-4DB2-BD59-A6C34878D82A}">
                    <a16:rowId xmlns:a16="http://schemas.microsoft.com/office/drawing/2014/main" val="10015"/>
                  </a:ext>
                </a:extLst>
              </a:tr>
              <a:tr h="114518">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17 Permanent Wetlands</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222222"/>
                          </a:solidFill>
                          <a:effectLst/>
                          <a:latin typeface="Calibri"/>
                        </a:rPr>
                        <a:t>17 unclassified</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17 Permanent Wetlands</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17: Herbacious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17 Vineyards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17 Thorn shrubs</a:t>
                      </a:r>
                    </a:p>
                  </a:txBody>
                  <a:tcPr marL="0" marR="0" marT="0" marB="0" anchor="ctr">
                    <a:lnL>
                      <a:noFill/>
                    </a:lnL>
                    <a:lnR>
                      <a:noFill/>
                    </a:lnR>
                    <a:lnT>
                      <a:noFill/>
                    </a:lnT>
                    <a:lnB>
                      <a:noFill/>
                    </a:lnB>
                    <a:solidFill>
                      <a:srgbClr val="FFCC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17 Sugar</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17 water                        </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r>
                        <a:rPr lang="mr-IN" sz="200" b="0" i="0" u="none" strike="noStrike">
                          <a:solidFill>
                            <a:srgbClr val="000000"/>
                          </a:solidFill>
                          <a:effectLst/>
                          <a:latin typeface="Calibri"/>
                        </a:rPr>
                        <a:t>17 MS:  Mediterranean scrub                  </a:t>
                      </a:r>
                    </a:p>
                  </a:txBody>
                  <a:tcPr marL="0" marR="0" marT="0" marB="0" anchor="b">
                    <a:lnL>
                      <a:noFill/>
                    </a:lnL>
                    <a:lnR>
                      <a:noFill/>
                    </a:lnR>
                    <a:lnT>
                      <a:noFill/>
                    </a:lnT>
                    <a:lnB>
                      <a:noFill/>
                    </a:lnB>
                    <a:solidFill>
                      <a:srgbClr val="FFCCCC"/>
                    </a:solidFill>
                  </a:tcPr>
                </a:tc>
                <a:tc>
                  <a:txBody>
                    <a:bodyPr/>
                    <a:lstStyle/>
                    <a:p>
                      <a:pPr algn="l" fontAlgn="b"/>
                      <a:r>
                        <a:rPr lang="mr-IN" sz="200" b="0" i="0" u="none" strike="noStrike">
                          <a:solidFill>
                            <a:srgbClr val="000000"/>
                          </a:solidFill>
                          <a:effectLst/>
                          <a:latin typeface="Calibri"/>
                        </a:rPr>
                        <a:t>17 Water                        </a:t>
                      </a:r>
                    </a:p>
                  </a:txBody>
                  <a:tcPr marL="0" marR="0" marT="0" marB="0" anchor="b">
                    <a:lnL>
                      <a:noFill/>
                    </a:lnL>
                    <a:lnR>
                      <a:noFill/>
                    </a:lnR>
                    <a:lnT>
                      <a:noFill/>
                    </a:lnT>
                    <a:lnB>
                      <a:noFill/>
                    </a:lnB>
                    <a:solidFill>
                      <a:srgbClr val="CCECFF"/>
                    </a:solidFill>
                  </a:tcPr>
                </a:tc>
                <a:tc>
                  <a:txBody>
                    <a:bodyPr/>
                    <a:lstStyle/>
                    <a:p>
                      <a:pPr algn="l" fontAlgn="b"/>
                      <a:r>
                        <a:rPr lang="en-US" sz="200" b="0" i="0" u="none" strike="noStrike">
                          <a:solidFill>
                            <a:srgbClr val="222222"/>
                          </a:solidFill>
                          <a:effectLst/>
                          <a:latin typeface="Calibri"/>
                        </a:rPr>
                        <a:t>17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17 Sugar</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17 Summer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17 Sugar</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17 Permanent Wetlands</a:t>
                      </a:r>
                    </a:p>
                  </a:txBody>
                  <a:tcPr marL="0" marR="0" marT="0" marB="0" anchor="b">
                    <a:lnL>
                      <a:noFill/>
                    </a:lnL>
                    <a:lnR>
                      <a:noFill/>
                    </a:lnR>
                    <a:lnT>
                      <a:noFill/>
                    </a:lnT>
                    <a:lnB>
                      <a:noFill/>
                    </a:lnB>
                    <a:solidFill>
                      <a:srgbClr val="3399FF"/>
                    </a:solidFill>
                  </a:tcPr>
                </a:tc>
                <a:extLst>
                  <a:ext uri="{0D108BD9-81ED-4DB2-BD59-A6C34878D82A}">
                    <a16:rowId xmlns:a16="http://schemas.microsoft.com/office/drawing/2014/main" val="10016"/>
                  </a:ext>
                </a:extLst>
              </a:tr>
              <a:tr h="57259">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18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18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18: Wooden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18 Fruit trees and berry plantations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18 Crops</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18 Maize</a:t>
                      </a:r>
                    </a:p>
                  </a:txBody>
                  <a:tcPr marL="0" marR="0" marT="0" marB="0" anchor="b">
                    <a:lnL>
                      <a:noFill/>
                    </a:lnL>
                    <a:lnR>
                      <a:noFill/>
                    </a:lnR>
                    <a:lnT>
                      <a:noFill/>
                    </a:lnT>
                    <a:lnB>
                      <a:noFill/>
                    </a:lnB>
                    <a:solidFill>
                      <a:srgbClr val="FFFF99"/>
                    </a:solidFill>
                  </a:tcPr>
                </a:tc>
                <a:tc>
                  <a:txBody>
                    <a:bodyPr/>
                    <a:lstStyle/>
                    <a:p>
                      <a:pPr algn="l" fontAlgn="b"/>
                      <a:r>
                        <a:rPr lang="mr-IN" sz="200" b="0" i="0" u="none" strike="noStrike">
                          <a:solidFill>
                            <a:srgbClr val="000000"/>
                          </a:solidFill>
                          <a:effectLst/>
                          <a:latin typeface="Calibri"/>
                        </a:rPr>
                        <a:t>18 Perrenial Ice/snow                </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000000"/>
                          </a:solidFill>
                          <a:effectLst/>
                          <a:latin typeface="Calibri"/>
                        </a:rPr>
                        <a:t>18 BDLF-EVGN-SHRB</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000000"/>
                          </a:solidFill>
                          <a:effectLst/>
                          <a:latin typeface="Calibri"/>
                        </a:rPr>
                        <a:t>18 Mixed Forest</a:t>
                      </a:r>
                    </a:p>
                  </a:txBody>
                  <a:tcPr marL="0" marR="0" marT="0" marB="0" anchor="b">
                    <a:lnL>
                      <a:noFill/>
                    </a:lnL>
                    <a:lnR>
                      <a:noFill/>
                    </a:lnR>
                    <a:lnT>
                      <a:noFill/>
                    </a:lnT>
                    <a:lnB>
                      <a:noFill/>
                    </a:lnB>
                    <a:solidFill>
                      <a:srgbClr val="CCFF66"/>
                    </a:solidFill>
                  </a:tcPr>
                </a:tc>
                <a:tc>
                  <a:txBody>
                    <a:bodyPr/>
                    <a:lstStyle/>
                    <a:p>
                      <a:pPr algn="l" fontAlgn="b"/>
                      <a:r>
                        <a:rPr lang="en-US" sz="200" b="0" i="0" u="none" strike="noStrike">
                          <a:solidFill>
                            <a:srgbClr val="222222"/>
                          </a:solidFill>
                          <a:effectLst/>
                          <a:latin typeface="Calibri"/>
                        </a:rPr>
                        <a:t>18 Mixed Shrubland/Grassland</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000000"/>
                          </a:solidFill>
                          <a:effectLst/>
                          <a:latin typeface="Calibri"/>
                        </a:rPr>
                        <a:t>18 Maize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18 Irrigated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18 Maize</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18 Wooded Tundra</a:t>
                      </a:r>
                    </a:p>
                  </a:txBody>
                  <a:tcPr marL="0" marR="0" marT="0" marB="0" anchor="b">
                    <a:lnL>
                      <a:noFill/>
                    </a:lnL>
                    <a:lnR>
                      <a:noFill/>
                    </a:lnR>
                    <a:lnT>
                      <a:noFill/>
                    </a:lnT>
                    <a:lnB>
                      <a:noFill/>
                    </a:lnB>
                    <a:solidFill>
                      <a:srgbClr val="FE7F00"/>
                    </a:solidFill>
                  </a:tcPr>
                </a:tc>
                <a:extLst>
                  <a:ext uri="{0D108BD9-81ED-4DB2-BD59-A6C34878D82A}">
                    <a16:rowId xmlns:a16="http://schemas.microsoft.com/office/drawing/2014/main" val="10017"/>
                  </a:ext>
                </a:extLst>
              </a:tr>
              <a:tr h="57259">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19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19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19: Barren or sparsely vegetated</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19 Olive groves</a:t>
                      </a:r>
                    </a:p>
                  </a:txBody>
                  <a:tcPr marL="0" marR="0" marT="0" marB="0" anchor="b">
                    <a:lnL>
                      <a:noFill/>
                    </a:lnL>
                    <a:lnR>
                      <a:noFill/>
                    </a:lnR>
                    <a:lnT>
                      <a:noFill/>
                    </a:lnT>
                    <a:lnB>
                      <a:noFill/>
                    </a:lnB>
                    <a:solidFill>
                      <a:srgbClr val="FFFF99"/>
                    </a:solidFill>
                  </a:tcPr>
                </a:tc>
                <a:tc>
                  <a:txBody>
                    <a:bodyPr/>
                    <a:lstStyle/>
                    <a:p>
                      <a:pPr algn="l" fontAlgn="ctr"/>
                      <a:r>
                        <a:rPr lang="de-DE" sz="200" b="0" i="0" u="none" strike="noStrike">
                          <a:solidFill>
                            <a:srgbClr val="000000"/>
                          </a:solidFill>
                          <a:effectLst/>
                          <a:latin typeface="Calibri"/>
                        </a:rPr>
                        <a:t>19 Ice</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19 Cotton</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19 Developed open space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000000"/>
                          </a:solidFill>
                          <a:effectLst/>
                          <a:latin typeface="Calibri"/>
                        </a:rPr>
                        <a:t>19 BDLF-DECD-BORL-SHRB</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19 Herbaceous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19 Savanna</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000000"/>
                          </a:solidFill>
                          <a:effectLst/>
                          <a:latin typeface="Calibri"/>
                        </a:rPr>
                        <a:t>19 Cotton</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19 Irrigated grass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19 Cotton</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19 Mixed Tundra</a:t>
                      </a:r>
                    </a:p>
                  </a:txBody>
                  <a:tcPr marL="0" marR="0" marT="0" marB="0" anchor="b">
                    <a:lnL>
                      <a:noFill/>
                    </a:lnL>
                    <a:lnR>
                      <a:noFill/>
                    </a:lnR>
                    <a:lnT>
                      <a:noFill/>
                    </a:lnT>
                    <a:lnB>
                      <a:noFill/>
                    </a:lnB>
                    <a:solidFill>
                      <a:srgbClr val="FE7F00"/>
                    </a:solidFill>
                  </a:tcPr>
                </a:tc>
                <a:extLst>
                  <a:ext uri="{0D108BD9-81ED-4DB2-BD59-A6C34878D82A}">
                    <a16:rowId xmlns:a16="http://schemas.microsoft.com/office/drawing/2014/main" val="10018"/>
                  </a:ext>
                </a:extLst>
              </a:tr>
              <a:tr h="57259">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20 Snow and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20 Snow and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20: Herbaceous Tundra</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222222"/>
                          </a:solidFill>
                          <a:effectLst/>
                          <a:latin typeface="Calibri"/>
                        </a:rPr>
                        <a:t>20 Pastures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20 Sugar</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20 Irrigated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20 Developed Low Intensity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20 BDLF-DECD-TMPT-SHRB</a:t>
                      </a:r>
                    </a:p>
                  </a:txBody>
                  <a:tcPr marL="0" marR="0" marT="0" marB="0" anchor="b">
                    <a:lnL>
                      <a:noFill/>
                    </a:lnL>
                    <a:lnR>
                      <a:noFill/>
                    </a:lnR>
                    <a:lnT>
                      <a:noFill/>
                    </a:lnT>
                    <a:lnB>
                      <a:noFill/>
                    </a:lnB>
                    <a:solidFill>
                      <a:srgbClr val="FFCCCC"/>
                    </a:solidFill>
                  </a:tcPr>
                </a:tc>
                <a:tc>
                  <a:txBody>
                    <a:bodyPr/>
                    <a:lstStyle/>
                    <a:p>
                      <a:pPr algn="l" fontAlgn="b"/>
                      <a:r>
                        <a:rPr lang="en-US" sz="200" b="0" i="0" u="none" strike="noStrike">
                          <a:solidFill>
                            <a:srgbClr val="222222"/>
                          </a:solidFill>
                          <a:effectLst/>
                          <a:latin typeface="Calibri"/>
                        </a:rPr>
                        <a:t>20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20 Wooded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20 Irrigated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20 Grassland</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20 Irrigated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20 Snow and Ice</a:t>
                      </a:r>
                    </a:p>
                  </a:txBody>
                  <a:tcPr marL="0" marR="0" marT="0" marB="0" anchor="b">
                    <a:lnL>
                      <a:noFill/>
                    </a:lnL>
                    <a:lnR>
                      <a:noFill/>
                    </a:lnR>
                    <a:lnT>
                      <a:noFill/>
                    </a:lnT>
                    <a:lnB>
                      <a:noFill/>
                    </a:lnB>
                    <a:solidFill>
                      <a:srgbClr val="CCFFFF"/>
                    </a:solidFill>
                  </a:tcPr>
                </a:tc>
                <a:extLst>
                  <a:ext uri="{0D108BD9-81ED-4DB2-BD59-A6C34878D82A}">
                    <a16:rowId xmlns:a16="http://schemas.microsoft.com/office/drawing/2014/main" val="10019"/>
                  </a:ext>
                </a:extLst>
              </a:tr>
              <a:tr h="114518">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21: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21 Annual crops associated with permanent crops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21 Maize</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21 Short grass and forbs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21 Developed Medium Intensity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r>
                        <a:rPr lang="mr-IN" sz="200" b="0" i="0" u="none" strike="noStrike">
                          <a:solidFill>
                            <a:srgbClr val="000000"/>
                          </a:solidFill>
                          <a:effectLst/>
                          <a:latin typeface="Calibri"/>
                        </a:rPr>
                        <a:t>21 SNL: Seminatural/Moorland                 </a:t>
                      </a:r>
                    </a:p>
                  </a:txBody>
                  <a:tcPr marL="0" marR="0" marT="0" marB="0" anchor="b">
                    <a:lnL>
                      <a:noFill/>
                    </a:lnL>
                    <a:lnR>
                      <a:noFill/>
                    </a:lnR>
                    <a:lnT>
                      <a:noFill/>
                    </a:lnT>
                    <a:lnB>
                      <a:noFill/>
                    </a:lnB>
                    <a:solidFill>
                      <a:srgbClr val="FFFFCC"/>
                    </a:solidFill>
                  </a:tcPr>
                </a:tc>
                <a:tc>
                  <a:txBody>
                    <a:bodyPr/>
                    <a:lstStyle/>
                    <a:p>
                      <a:pPr algn="l" fontAlgn="b"/>
                      <a:r>
                        <a:rPr lang="en-US" sz="200" b="0" i="0" u="none" strike="noStrike">
                          <a:solidFill>
                            <a:srgbClr val="222222"/>
                          </a:solidFill>
                          <a:effectLst/>
                          <a:latin typeface="Calibri"/>
                        </a:rPr>
                        <a:t>21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21 Herbaceous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21 Crops</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000000"/>
                          </a:solidFill>
                          <a:effectLst/>
                          <a:latin typeface="Calibri"/>
                        </a:rPr>
                        <a:t>21 Savana / Tropical grassland</a:t>
                      </a:r>
                    </a:p>
                  </a:txBody>
                  <a:tcPr marL="0" marR="0" marT="0" marB="0" anchor="b">
                    <a:lnL>
                      <a:noFill/>
                    </a:lnL>
                    <a:lnR>
                      <a:noFill/>
                    </a:lnR>
                    <a:lnT>
                      <a:noFill/>
                    </a:lnT>
                    <a:lnB>
                      <a:noFill/>
                    </a:lnB>
                    <a:solidFill>
                      <a:srgbClr val="E3AFB0"/>
                    </a:solidFill>
                  </a:tcPr>
                </a:tc>
                <a:tc>
                  <a:txBody>
                    <a:bodyPr/>
                    <a:lstStyle/>
                    <a:p>
                      <a:pPr algn="l" fontAlgn="b"/>
                      <a:r>
                        <a:rPr lang="en-US" sz="200" b="0" i="0" u="none" strike="noStrike">
                          <a:solidFill>
                            <a:srgbClr val="000000"/>
                          </a:solidFill>
                          <a:effectLst/>
                          <a:latin typeface="Calibri"/>
                        </a:rPr>
                        <a:t>21 Crops</a:t>
                      </a:r>
                    </a:p>
                  </a:txBody>
                  <a:tcPr marL="0" marR="0" marT="0" marB="0" anchor="b">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0"/>
                  </a:ext>
                </a:extLst>
              </a:tr>
              <a:tr h="57259">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22: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22 Complex cultivation patterns</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22 Cotton</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22 Swamp</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22 Developed High Intensity          </a:t>
                      </a:r>
                    </a:p>
                  </a:txBody>
                  <a:tcPr marL="0" marR="0" marT="0" marB="0" anchor="b">
                    <a:lnL>
                      <a:noFill/>
                    </a:lnL>
                    <a:lnR>
                      <a:noFill/>
                    </a:lnR>
                    <a:lnT>
                      <a:noFill/>
                    </a:lnT>
                    <a:lnB>
                      <a:noFill/>
                    </a:lnB>
                    <a:solidFill>
                      <a:srgbClr val="F2F2F2"/>
                    </a:solidFill>
                  </a:tcPr>
                </a:tc>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r>
                        <a:rPr lang="mr-IN" sz="200" b="0" i="0" u="none" strike="noStrike">
                          <a:solidFill>
                            <a:srgbClr val="000000"/>
                          </a:solidFill>
                          <a:effectLst/>
                          <a:latin typeface="Calibri"/>
                        </a:rPr>
                        <a:t>22 TC:  Temperate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22 Bareground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22 Wooded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22 Short grass and forbs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22 Wetlands</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22 Short grass and forbs</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1"/>
                  </a:ext>
                </a:extLst>
              </a:tr>
              <a:tr h="114518">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23: Bare ground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222222"/>
                          </a:solidFill>
                          <a:effectLst/>
                          <a:latin typeface="Calibri"/>
                        </a:rPr>
                        <a:t>23 Agriculture and natural vegetation</a:t>
                      </a:r>
                    </a:p>
                  </a:txBody>
                  <a:tcPr marL="0" marR="0" marT="0" marB="0" anchor="b">
                    <a:lnL>
                      <a:noFill/>
                    </a:lnL>
                    <a:lnR>
                      <a:noFill/>
                    </a:lnR>
                    <a:lnT>
                      <a:noFill/>
                    </a:lnT>
                    <a:lnB>
                      <a:noFill/>
                    </a:lnB>
                    <a:solidFill>
                      <a:srgbClr val="FFFF99"/>
                    </a:solidFill>
                  </a:tcPr>
                </a:tc>
                <a:tc>
                  <a:txBody>
                    <a:bodyPr/>
                    <a:lstStyle/>
                    <a:p>
                      <a:pPr algn="l" fontAlgn="ctr"/>
                      <a:r>
                        <a:rPr lang="en-US" sz="200" b="0" i="0" u="none" strike="noStrike">
                          <a:solidFill>
                            <a:srgbClr val="000000"/>
                          </a:solidFill>
                          <a:effectLst/>
                          <a:latin typeface="Calibri"/>
                        </a:rPr>
                        <a:t>23 Irrigated crops</a:t>
                      </a:r>
                    </a:p>
                  </a:txBody>
                  <a:tcPr marL="0" marR="0" marT="0" marB="0" anchor="ctr">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23 Tundra</a:t>
                      </a:r>
                    </a:p>
                  </a:txBody>
                  <a:tcPr marL="0" marR="0" marT="0" marB="0" anchor="b">
                    <a:lnL>
                      <a:noFill/>
                    </a:lnL>
                    <a:lnR>
                      <a:noFill/>
                    </a:lnR>
                    <a:lnT>
                      <a:noFill/>
                    </a:lnT>
                    <a:lnB>
                      <a:noFill/>
                    </a:lnB>
                    <a:solidFill>
                      <a:srgbClr val="FE7F00"/>
                    </a:solidFill>
                  </a:tcPr>
                </a:tc>
                <a:tc>
                  <a:txBody>
                    <a:bodyPr/>
                    <a:lstStyle/>
                    <a:p>
                      <a:pPr algn="l" fontAlgn="b"/>
                      <a:r>
                        <a:rPr lang="mr-IN" sz="200" b="0" i="0" u="none" strike="noStrike">
                          <a:solidFill>
                            <a:srgbClr val="000000"/>
                          </a:solidFill>
                          <a:effectLst/>
                          <a:latin typeface="Calibri"/>
                        </a:rPr>
                        <a:t>23 Barren Land                       </a:t>
                      </a:r>
                    </a:p>
                  </a:txBody>
                  <a:tcPr marL="0" marR="0" marT="0" marB="0" anchor="b">
                    <a:lnL>
                      <a:noFill/>
                    </a:lnL>
                    <a:lnR>
                      <a:noFill/>
                    </a:lnR>
                    <a:lnT>
                      <a:noFill/>
                    </a:lnT>
                    <a:lnB>
                      <a:noFill/>
                    </a:lnB>
                    <a:solidFill>
                      <a:srgbClr val="E7E6E6"/>
                    </a:solidFill>
                  </a:tcPr>
                </a:tc>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r>
                        <a:rPr lang="mr-IN" sz="200" b="0" i="0" u="none" strike="noStrike">
                          <a:solidFill>
                            <a:srgbClr val="000000"/>
                          </a:solidFill>
                          <a:effectLst/>
                          <a:latin typeface="Calibri"/>
                        </a:rPr>
                        <a:t>23 MC:  Mediterranean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23 Wooden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23 Mixed Tundra</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23 Long grass</a:t>
                      </a:r>
                    </a:p>
                  </a:txBody>
                  <a:tcPr marL="0" marR="0" marT="0" marB="0" anchor="b">
                    <a:lnL>
                      <a:noFill/>
                    </a:lnL>
                    <a:lnR>
                      <a:noFill/>
                    </a:lnR>
                    <a:lnT>
                      <a:noFill/>
                    </a:lnT>
                    <a:lnB>
                      <a:noFill/>
                    </a:lnB>
                    <a:solidFill>
                      <a:srgbClr val="FFCC99"/>
                    </a:solidFill>
                  </a:tcPr>
                </a:tc>
                <a:tc>
                  <a:txBody>
                    <a:bodyPr/>
                    <a:lstStyle/>
                    <a:p>
                      <a:pPr algn="l" fontAlgn="b"/>
                      <a:r>
                        <a:rPr lang="en-US" sz="200" b="0" i="0" u="none" strike="noStrike">
                          <a:solidFill>
                            <a:srgbClr val="000000"/>
                          </a:solidFill>
                          <a:effectLst/>
                          <a:latin typeface="Calibri"/>
                        </a:rPr>
                        <a:t>23 Tundra / Boreal grass</a:t>
                      </a:r>
                    </a:p>
                  </a:txBody>
                  <a:tcPr marL="0" marR="0" marT="0" marB="0" anchor="b">
                    <a:lnL>
                      <a:noFill/>
                    </a:lnL>
                    <a:lnR>
                      <a:noFill/>
                    </a:lnR>
                    <a:lnT>
                      <a:noFill/>
                    </a:lnT>
                    <a:lnB>
                      <a:noFill/>
                    </a:lnB>
                    <a:solidFill>
                      <a:srgbClr val="FE7F00"/>
                    </a:solidFill>
                  </a:tcPr>
                </a:tc>
                <a:tc>
                  <a:txBody>
                    <a:bodyPr/>
                    <a:lstStyle/>
                    <a:p>
                      <a:pPr algn="l" fontAlgn="b"/>
                      <a:r>
                        <a:rPr lang="en-US" sz="200" b="0" i="0" u="none" strike="noStrike">
                          <a:solidFill>
                            <a:srgbClr val="000000"/>
                          </a:solidFill>
                          <a:effectLst/>
                          <a:latin typeface="Calibri"/>
                        </a:rPr>
                        <a:t>23 Long grass</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2"/>
                  </a:ext>
                </a:extLst>
              </a:tr>
              <a:tr h="57259">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r>
                        <a:rPr lang="sk-SK" sz="200" b="0" i="0" u="none" strike="noStrike">
                          <a:solidFill>
                            <a:srgbClr val="222222"/>
                          </a:solidFill>
                          <a:effectLst/>
                          <a:latin typeface="Calibri"/>
                        </a:rPr>
                        <a:t> </a:t>
                      </a:r>
                    </a:p>
                  </a:txBody>
                  <a:tcPr marL="0" marR="0" marT="0" marB="0" anchor="b">
                    <a:lnL>
                      <a:noFill/>
                    </a:lnL>
                    <a:lnR>
                      <a:noFill/>
                    </a:lnR>
                    <a:lnT>
                      <a:noFill/>
                    </a:lnT>
                    <a:lnB>
                      <a:noFill/>
                    </a:lnB>
                    <a:solidFill>
                      <a:srgbClr val="FFFFFF"/>
                    </a:solidFill>
                  </a:tcPr>
                </a:tc>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24: Snow and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24 Natural grasslands</a:t>
                      </a:r>
                    </a:p>
                  </a:txBody>
                  <a:tcPr marL="0" marR="0" marT="0" marB="0" anchor="b">
                    <a:lnL>
                      <a:noFill/>
                    </a:lnL>
                    <a:lnR>
                      <a:noFill/>
                    </a:lnR>
                    <a:lnT>
                      <a:noFill/>
                    </a:lnT>
                    <a:lnB>
                      <a:noFill/>
                    </a:lnB>
                    <a:solidFill>
                      <a:srgbClr val="FFCC99"/>
                    </a:solidFill>
                  </a:tcPr>
                </a:tc>
                <a:tc>
                  <a:txBody>
                    <a:bodyPr/>
                    <a:lstStyle/>
                    <a:p>
                      <a:pPr algn="l" fontAlgn="ctr"/>
                      <a:r>
                        <a:rPr lang="en-US" sz="200" b="0" i="0" u="none" strike="noStrike">
                          <a:solidFill>
                            <a:srgbClr val="000000"/>
                          </a:solidFill>
                          <a:effectLst/>
                          <a:latin typeface="Calibri"/>
                        </a:rPr>
                        <a:t>24 Short grass and forbs</a:t>
                      </a:r>
                    </a:p>
                  </a:txBody>
                  <a:tcPr marL="0" marR="0" marT="0" marB="0" anchor="ctr">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de-DE" sz="200" b="0" i="0" u="none" strike="noStrike">
                          <a:solidFill>
                            <a:srgbClr val="000000"/>
                          </a:solidFill>
                          <a:effectLst/>
                          <a:latin typeface="Calibri"/>
                        </a:rPr>
                        <a:t>24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24 Deciduous Forest</a:t>
                      </a:r>
                    </a:p>
                  </a:txBody>
                  <a:tcPr marL="0" marR="0" marT="0" marB="0" anchor="b">
                    <a:lnL>
                      <a:noFill/>
                    </a:lnL>
                    <a:lnR>
                      <a:noFill/>
                    </a:lnR>
                    <a:lnT>
                      <a:noFill/>
                    </a:lnT>
                    <a:lnB>
                      <a:noFill/>
                    </a:lnB>
                    <a:solidFill>
                      <a:srgbClr val="CCCC00"/>
                    </a:solidFill>
                  </a:tcPr>
                </a:tc>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r>
                        <a:rPr lang="mr-IN" sz="200" b="0" i="0" u="none" strike="noStrike">
                          <a:solidFill>
                            <a:srgbClr val="000000"/>
                          </a:solidFill>
                          <a:effectLst/>
                          <a:latin typeface="Calibri"/>
                        </a:rPr>
                        <a:t>24 RC:  Root crops                           </a:t>
                      </a:r>
                    </a:p>
                  </a:txBody>
                  <a:tcPr marL="0" marR="0" marT="0" marB="0" anchor="b">
                    <a:lnL>
                      <a:noFill/>
                    </a:lnL>
                    <a:lnR>
                      <a:noFill/>
                    </a:lnR>
                    <a:lnT>
                      <a:noFill/>
                    </a:lnT>
                    <a:lnB>
                      <a:noFill/>
                    </a:lnB>
                    <a:solidFill>
                      <a:srgbClr val="FFFF99"/>
                    </a:solidFill>
                  </a:tcPr>
                </a:tc>
                <a:tc>
                  <a:txBody>
                    <a:bodyPr/>
                    <a:lstStyle/>
                    <a:p>
                      <a:pPr algn="l" fontAlgn="b"/>
                      <a:r>
                        <a:rPr lang="en-US" sz="200" b="0" i="0" u="none" strike="noStrike">
                          <a:solidFill>
                            <a:srgbClr val="222222"/>
                          </a:solidFill>
                          <a:effectLst/>
                          <a:latin typeface="Calibri"/>
                        </a:rPr>
                        <a:t>24 Herbaceous Wetland</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222222"/>
                          </a:solidFill>
                          <a:effectLst/>
                          <a:latin typeface="Calibri"/>
                        </a:rPr>
                        <a:t>24 Snow or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24 Swamp</a:t>
                      </a:r>
                    </a:p>
                  </a:txBody>
                  <a:tcPr marL="0" marR="0" marT="0" marB="0" anchor="b">
                    <a:lnL>
                      <a:noFill/>
                    </a:lnL>
                    <a:lnR>
                      <a:noFill/>
                    </a:lnR>
                    <a:lnT>
                      <a:noFill/>
                    </a:lnT>
                    <a:lnB>
                      <a:noFill/>
                    </a:lnB>
                    <a:solidFill>
                      <a:srgbClr val="3399FF"/>
                    </a:solidFill>
                  </a:tcPr>
                </a:tc>
                <a:tc>
                  <a:txBody>
                    <a:bodyPr/>
                    <a:lstStyle/>
                    <a:p>
                      <a:pPr algn="l" fontAlgn="b"/>
                      <a:r>
                        <a:rPr lang="en-US" sz="200" b="0" i="0" u="none" strike="noStrike">
                          <a:solidFill>
                            <a:srgbClr val="000000"/>
                          </a:solidFill>
                          <a:effectLst/>
                          <a:latin typeface="Calibri"/>
                        </a:rPr>
                        <a:t>24 Permanent snow and Ice</a:t>
                      </a:r>
                    </a:p>
                  </a:txBody>
                  <a:tcPr marL="0" marR="0" marT="0" marB="0" anchor="b">
                    <a:lnL>
                      <a:noFill/>
                    </a:lnL>
                    <a:lnR>
                      <a:noFill/>
                    </a:lnR>
                    <a:lnT>
                      <a:noFill/>
                    </a:lnT>
                    <a:lnB>
                      <a:noFill/>
                    </a:lnB>
                    <a:solidFill>
                      <a:srgbClr val="CCFFFF"/>
                    </a:solidFill>
                  </a:tcPr>
                </a:tc>
                <a:tc>
                  <a:txBody>
                    <a:bodyPr/>
                    <a:lstStyle/>
                    <a:p>
                      <a:pPr algn="l" fontAlgn="b"/>
                      <a:r>
                        <a:rPr lang="en-US" sz="200" b="0" i="0" u="none" strike="noStrike">
                          <a:solidFill>
                            <a:srgbClr val="000000"/>
                          </a:solidFill>
                          <a:effectLst/>
                          <a:latin typeface="Calibri"/>
                        </a:rPr>
                        <a:t>24 Swamp</a:t>
                      </a:r>
                    </a:p>
                  </a:txBody>
                  <a:tcPr marL="0" marR="0" marT="0" marB="0" anchor="b">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25 Sclerophyllous vegetation</a:t>
                      </a:r>
                    </a:p>
                  </a:txBody>
                  <a:tcPr marL="0" marR="0" marT="0" marB="0" anchor="b">
                    <a:lnL>
                      <a:noFill/>
                    </a:lnL>
                    <a:lnR>
                      <a:noFill/>
                    </a:lnR>
                    <a:lnT>
                      <a:noFill/>
                    </a:lnT>
                    <a:lnB>
                      <a:noFill/>
                    </a:lnB>
                    <a:solidFill>
                      <a:srgbClr val="E3AFB0"/>
                    </a:solidFill>
                  </a:tcPr>
                </a:tc>
                <a:tc>
                  <a:txBody>
                    <a:bodyPr/>
                    <a:lstStyle/>
                    <a:p>
                      <a:pPr algn="l" fontAlgn="ctr"/>
                      <a:r>
                        <a:rPr lang="en-US" sz="200" b="0" i="0" u="none" strike="noStrike">
                          <a:solidFill>
                            <a:srgbClr val="000000"/>
                          </a:solidFill>
                          <a:effectLst/>
                          <a:latin typeface="Calibri"/>
                        </a:rPr>
                        <a:t>25 long grass</a:t>
                      </a:r>
                    </a:p>
                  </a:txBody>
                  <a:tcPr marL="0" marR="0" marT="0" marB="0" anchor="ctr">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25 Evergreen Forest</a:t>
                      </a:r>
                    </a:p>
                  </a:txBody>
                  <a:tcPr marL="0" marR="0" marT="0" marB="0" anchor="b">
                    <a:lnL>
                      <a:noFill/>
                    </a:lnL>
                    <a:lnR>
                      <a:noFill/>
                    </a:lnR>
                    <a:lnT>
                      <a:noFill/>
                    </a:lnT>
                    <a:lnB>
                      <a:noFill/>
                    </a:lnB>
                    <a:solidFill>
                      <a:srgbClr val="CCFF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is-IS" sz="200" b="0" i="0" u="none" strike="noStrike">
                          <a:solidFill>
                            <a:srgbClr val="000000"/>
                          </a:solidFill>
                          <a:effectLst/>
                          <a:latin typeface="Calibri"/>
                        </a:rPr>
                        <a:t>25 CROP</a:t>
                      </a:r>
                    </a:p>
                  </a:txBody>
                  <a:tcPr marL="0" marR="0" marT="0" marB="0" anchor="b">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25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25 Tundra</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26 Wetlands</a:t>
                      </a:r>
                    </a:p>
                  </a:txBody>
                  <a:tcPr marL="0" marR="0" marT="0" marB="0" anchor="b">
                    <a:lnL>
                      <a:noFill/>
                    </a:lnL>
                    <a:lnR>
                      <a:noFill/>
                    </a:lnR>
                    <a:lnT>
                      <a:noFill/>
                    </a:lnT>
                    <a:lnB>
                      <a:noFill/>
                    </a:lnB>
                    <a:solidFill>
                      <a:srgbClr val="3399FF"/>
                    </a:solidFill>
                  </a:tcPr>
                </a:tc>
                <a:tc>
                  <a:txBody>
                    <a:bodyPr/>
                    <a:lstStyle/>
                    <a:p>
                      <a:pPr algn="l" fontAlgn="ctr"/>
                      <a:r>
                        <a:rPr lang="en-US" sz="200" b="0" i="0" u="none" strike="noStrike">
                          <a:solidFill>
                            <a:srgbClr val="000000"/>
                          </a:solidFill>
                          <a:effectLst/>
                          <a:latin typeface="Calibri"/>
                        </a:rPr>
                        <a:t>26 swamp</a:t>
                      </a:r>
                    </a:p>
                  </a:txBody>
                  <a:tcPr marL="0" marR="0" marT="0" marB="0" anchor="ctr">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26 Mixed Forest</a:t>
                      </a:r>
                    </a:p>
                  </a:txBody>
                  <a:tcPr marL="0" marR="0" marT="0" marB="0" anchor="b">
                    <a:lnL>
                      <a:noFill/>
                    </a:lnL>
                    <a:lnR>
                      <a:noFill/>
                    </a:lnR>
                    <a:lnT>
                      <a:noFill/>
                    </a:lnT>
                    <a:lnB>
                      <a:noFill/>
                    </a:lnB>
                    <a:solidFill>
                      <a:srgbClr val="CCFF66"/>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26 GR:  Grassland                            </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de-DE" sz="200" b="0" i="0" u="none" strike="noStrike">
                          <a:solidFill>
                            <a:srgbClr val="000000"/>
                          </a:solidFill>
                          <a:effectLst/>
                          <a:latin typeface="Calibri"/>
                        </a:rPr>
                        <a:t>26 Ice</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de-DE" sz="200" b="0" i="0" u="none" strike="noStrike">
                          <a:solidFill>
                            <a:srgbClr val="000000"/>
                          </a:solidFill>
                          <a:effectLst/>
                          <a:latin typeface="Calibri"/>
                        </a:rPr>
                        <a:t>26 Ice</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5"/>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27 Peatbogs</a:t>
                      </a:r>
                    </a:p>
                  </a:txBody>
                  <a:tcPr marL="0" marR="0" marT="0" marB="0" anchor="b">
                    <a:lnL>
                      <a:noFill/>
                    </a:lnL>
                    <a:lnR>
                      <a:noFill/>
                    </a:lnR>
                    <a:lnT>
                      <a:noFill/>
                    </a:lnT>
                    <a:lnB>
                      <a:noFill/>
                    </a:lnB>
                    <a:solidFill>
                      <a:srgbClr val="3399FF"/>
                    </a:solidFill>
                  </a:tcPr>
                </a:tc>
                <a:tc>
                  <a:txBody>
                    <a:bodyPr/>
                    <a:lstStyle/>
                    <a:p>
                      <a:pPr algn="l" fontAlgn="ctr"/>
                      <a:r>
                        <a:rPr lang="en-US" sz="200" b="0" i="0" u="none" strike="noStrike">
                          <a:solidFill>
                            <a:srgbClr val="000000"/>
                          </a:solidFill>
                          <a:effectLst/>
                          <a:latin typeface="Calibri"/>
                        </a:rPr>
                        <a:t>27 tundra</a:t>
                      </a:r>
                    </a:p>
                  </a:txBody>
                  <a:tcPr marL="0" marR="0" marT="0" marB="0" anchor="ctr">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mr-IN" sz="200" b="0" i="0" u="none" strike="noStrike">
                          <a:solidFill>
                            <a:srgbClr val="000000"/>
                          </a:solidFill>
                          <a:effectLst/>
                          <a:latin typeface="Calibri"/>
                        </a:rPr>
                        <a:t>27 Dwarf Scrub                       </a:t>
                      </a:r>
                    </a:p>
                  </a:txBody>
                  <a:tcPr marL="0" marR="0" marT="0" marB="0" anchor="ctr">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27 C3-ARCT-GRASS</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6"/>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ctr"/>
                      <a:r>
                        <a:rPr lang="en-US" sz="200" b="0" i="0" u="none" strike="noStrike">
                          <a:solidFill>
                            <a:srgbClr val="000000"/>
                          </a:solidFill>
                          <a:effectLst/>
                          <a:latin typeface="Calibri"/>
                        </a:rPr>
                        <a:t>28 ice</a:t>
                      </a:r>
                    </a:p>
                  </a:txBody>
                  <a:tcPr marL="0" marR="0" marT="0" marB="0" anchor="ctr">
                    <a:lnL>
                      <a:noFill/>
                    </a:lnL>
                    <a:lnR>
                      <a:noFill/>
                    </a:lnR>
                    <a:lnT>
                      <a:noFill/>
                    </a:lnT>
                    <a:lnB>
                      <a:noFill/>
                    </a:lnB>
                    <a:solidFill>
                      <a:srgbClr val="CCFF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28 Shrub/Scrub                       </a:t>
                      </a:r>
                    </a:p>
                  </a:txBody>
                  <a:tcPr marL="0" marR="0" marT="0" marB="0" anchor="b">
                    <a:lnL>
                      <a:noFill/>
                    </a:lnL>
                    <a:lnR>
                      <a:noFill/>
                    </a:lnR>
                    <a:lnT>
                      <a:noFill/>
                    </a:lnT>
                    <a:lnB>
                      <a:noFill/>
                    </a:lnB>
                    <a:solidFill>
                      <a:srgbClr val="FFCC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28 C3-NARC-GRSS</a:t>
                      </a:r>
                    </a:p>
                  </a:txBody>
                  <a:tcPr marL="0" marR="0" marT="0" marB="0" anchor="b">
                    <a:lnL>
                      <a:noFill/>
                    </a:lnL>
                    <a:lnR>
                      <a:noFill/>
                    </a:lnR>
                    <a:lnT>
                      <a:noFill/>
                    </a:lnT>
                    <a:lnB>
                      <a:noFill/>
                    </a:lnB>
                    <a:solidFill>
                      <a:srgbClr val="FFCC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7"/>
                  </a:ext>
                </a:extLst>
              </a:tr>
              <a:tr h="114518">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29 Grassland/Herbaceous              </a:t>
                      </a:r>
                    </a:p>
                  </a:txBody>
                  <a:tcPr marL="0" marR="0" marT="0" marB="0" anchor="b">
                    <a:lnL>
                      <a:noFill/>
                    </a:lnL>
                    <a:lnR>
                      <a:noFill/>
                    </a:lnR>
                    <a:lnT>
                      <a:noFill/>
                    </a:lnT>
                    <a:lnB>
                      <a:noFill/>
                    </a:lnB>
                    <a:solidFill>
                      <a:srgbClr val="FFFF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200" b="0" i="0" u="none" strike="noStrike">
                          <a:solidFill>
                            <a:srgbClr val="000000"/>
                          </a:solidFill>
                          <a:effectLst/>
                          <a:latin typeface="Calibri"/>
                        </a:rPr>
                        <a:t>29 C4xGRSS</a:t>
                      </a:r>
                    </a:p>
                  </a:txBody>
                  <a:tcPr marL="0" marR="0" marT="0" marB="0" anchor="b">
                    <a:lnL>
                      <a:noFill/>
                    </a:lnL>
                    <a:lnR>
                      <a:noFill/>
                    </a:lnR>
                    <a:lnT>
                      <a:noFill/>
                    </a:lnT>
                    <a:lnB>
                      <a:noFill/>
                    </a:lnB>
                    <a:solidFill>
                      <a:srgbClr val="E3AFB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8"/>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30 Sedge/Herbaceous                  </a:t>
                      </a:r>
                    </a:p>
                  </a:txBody>
                  <a:tcPr marL="0" marR="0" marT="0" marB="0" anchor="b">
                    <a:lnL>
                      <a:noFill/>
                    </a:lnL>
                    <a:lnR>
                      <a:noFill/>
                    </a:lnR>
                    <a:lnT>
                      <a:noFill/>
                    </a:lnT>
                    <a:lnB>
                      <a:noFill/>
                    </a:lnB>
                    <a:solidFill>
                      <a:srgbClr val="FFFFCC"/>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30 WE:  Wetlands                      </a:t>
                      </a:r>
                    </a:p>
                  </a:txBody>
                  <a:tcPr marL="0" marR="0" marT="0" marB="0" anchor="b">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9"/>
                  </a:ext>
                </a:extLst>
              </a:tr>
              <a:tr h="69017">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222222"/>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mr-IN" sz="200" b="0" i="0" u="none" strike="noStrike">
                          <a:solidFill>
                            <a:srgbClr val="000000"/>
                          </a:solidFill>
                          <a:effectLst/>
                          <a:latin typeface="Calibri"/>
                        </a:rPr>
                        <a:t>31 Lichens                           </a:t>
                      </a:r>
                    </a:p>
                  </a:txBody>
                  <a:tcPr marL="0" marR="0" marT="0" marB="0" anchor="ctr">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31 TU:  Tundra              </a:t>
                      </a:r>
                    </a:p>
                  </a:txBody>
                  <a:tcPr marL="0" marR="0" marT="0" marB="0" anchor="b">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30"/>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just" fontAlgn="ctr"/>
                      <a:r>
                        <a:rPr lang="mr-IN" sz="200" b="0" i="0" u="none" strike="noStrike">
                          <a:solidFill>
                            <a:srgbClr val="000000"/>
                          </a:solidFill>
                          <a:effectLst/>
                          <a:latin typeface="Calibri"/>
                        </a:rPr>
                        <a:t>32 Moss                              </a:t>
                      </a:r>
                    </a:p>
                  </a:txBody>
                  <a:tcPr marL="0" marR="0" marT="0" marB="0" anchor="ctr">
                    <a:lnL>
                      <a:noFill/>
                    </a:lnL>
                    <a:lnR>
                      <a:noFill/>
                    </a:lnR>
                    <a:lnT>
                      <a:noFill/>
                    </a:lnT>
                    <a:lnB>
                      <a:noFill/>
                    </a:lnB>
                    <a:solidFill>
                      <a:srgbClr val="FE7F00"/>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32 I:   Ice                   </a:t>
                      </a:r>
                    </a:p>
                  </a:txBody>
                  <a:tcPr marL="0" marR="0" marT="0" marB="0" anchor="b">
                    <a:lnL>
                      <a:noFill/>
                    </a:lnL>
                    <a:lnR>
                      <a:noFill/>
                    </a:lnR>
                    <a:lnT>
                      <a:noFill/>
                    </a:lnT>
                    <a:lnB>
                      <a:noFill/>
                    </a:lnB>
                    <a:solidFill>
                      <a:srgbClr val="CCFF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31"/>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33 Pasture/Hay                       </a:t>
                      </a:r>
                    </a:p>
                  </a:txBody>
                  <a:tcPr marL="0" marR="0" marT="0" marB="0" anchor="b">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32"/>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34 Cultivated Crops                  </a:t>
                      </a:r>
                    </a:p>
                  </a:txBody>
                  <a:tcPr marL="0" marR="0" marT="0" marB="0" anchor="b">
                    <a:lnL>
                      <a:noFill/>
                    </a:lnL>
                    <a:lnR>
                      <a:noFill/>
                    </a:lnR>
                    <a:lnT>
                      <a:noFill/>
                    </a:lnT>
                    <a:lnB>
                      <a:noFill/>
                    </a:lnB>
                    <a:solidFill>
                      <a:srgbClr val="FFFF99"/>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33"/>
                  </a:ext>
                </a:extLst>
              </a:tr>
              <a:tr h="57259">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mr-IN" sz="200" b="0" i="0" u="none" strike="noStrike">
                          <a:solidFill>
                            <a:srgbClr val="000000"/>
                          </a:solidFill>
                          <a:effectLst/>
                          <a:latin typeface="Calibri"/>
                        </a:rPr>
                        <a:t>35 Woody Wetland                     </a:t>
                      </a:r>
                    </a:p>
                  </a:txBody>
                  <a:tcPr marL="0" marR="0" marT="0" marB="0" anchor="b">
                    <a:lnL>
                      <a:noFill/>
                    </a:lnL>
                    <a:lnR>
                      <a:noFill/>
                    </a:lnR>
                    <a:lnT>
                      <a:noFill/>
                    </a:lnT>
                    <a:lnB>
                      <a:noFill/>
                    </a:lnB>
                    <a:solidFill>
                      <a:srgbClr val="3399FF"/>
                    </a:solidFill>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2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34"/>
                  </a:ext>
                </a:extLst>
              </a:tr>
            </a:tbl>
          </a:graphicData>
        </a:graphic>
      </p:graphicFrame>
      <p:pic>
        <p:nvPicPr>
          <p:cNvPr id="5" name="Picture 4"/>
          <p:cNvPicPr>
            <a:picLocks noChangeAspect="1"/>
          </p:cNvPicPr>
          <p:nvPr/>
        </p:nvPicPr>
        <p:blipFill>
          <a:blip r:embed="rId2"/>
          <a:stretch>
            <a:fillRect/>
          </a:stretch>
        </p:blipFill>
        <p:spPr>
          <a:xfrm>
            <a:off x="8903096" y="1633876"/>
            <a:ext cx="3185033" cy="3078420"/>
          </a:xfrm>
          <a:prstGeom prst="rect">
            <a:avLst/>
          </a:prstGeom>
        </p:spPr>
      </p:pic>
    </p:spTree>
    <p:extLst>
      <p:ext uri="{BB962C8B-B14F-4D97-AF65-F5344CB8AC3E}">
        <p14:creationId xmlns:p14="http://schemas.microsoft.com/office/powerpoint/2010/main" val="113829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911424" y="1595021"/>
            <a:ext cx="10873208" cy="5355312"/>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latin typeface="Calibri" panose="020F0502020204030204" pitchFamily="34" charset="0"/>
                <a:cs typeface="Calibri" panose="020F0502020204030204" pitchFamily="34" charset="0"/>
              </a:rPr>
              <a:t>Activity 1:</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Technical Note on the regional model </a:t>
            </a:r>
            <a:r>
              <a:rPr lang="en-US" sz="2400" b="1" dirty="0" err="1">
                <a:latin typeface="Calibri" panose="020F0502020204030204" pitchFamily="34" charset="0"/>
                <a:cs typeface="Calibri" panose="020F0502020204030204" pitchFamily="34" charset="0"/>
              </a:rPr>
              <a:t>intercomparison</a:t>
            </a:r>
            <a:r>
              <a:rPr lang="en-US" sz="2400" b="1" dirty="0">
                <a:latin typeface="Calibri" panose="020F0502020204030204" pitchFamily="34" charset="0"/>
                <a:cs typeface="Calibri" panose="020F0502020204030204" pitchFamily="34" charset="0"/>
              </a:rPr>
              <a:t> study protocol submitted to </a:t>
            </a:r>
            <a:r>
              <a:rPr lang="en-US" sz="2400" b="1" i="1" dirty="0">
                <a:latin typeface="Calibri" panose="020F0502020204030204" pitchFamily="34" charset="0"/>
                <a:cs typeface="Calibri" panose="020F0502020204030204" pitchFamily="34" charset="0"/>
              </a:rPr>
              <a:t>Atmospheric Chemistry and Physics.  </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Most model runs completed, some have finished conversion to common grid, uploading to JRC server underway.</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Beta-testing of code for comparison to observations underway</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Initial comparisons between models using the new diagnostics has started</a:t>
            </a:r>
            <a:r>
              <a:rPr lang="en-US" sz="2800" b="1"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r>
              <a:rPr lang="en-US" sz="2800" b="1" dirty="0">
                <a:latin typeface="Calibri" panose="020F0502020204030204" pitchFamily="34" charset="0"/>
                <a:cs typeface="Calibri" panose="020F0502020204030204" pitchFamily="34" charset="0"/>
              </a:rPr>
              <a:t>Activity 2:</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Technical Note on the point model </a:t>
            </a:r>
            <a:r>
              <a:rPr lang="en-US" sz="2400" b="1" dirty="0" err="1">
                <a:latin typeface="Calibri" panose="020F0502020204030204" pitchFamily="34" charset="0"/>
                <a:cs typeface="Calibri" panose="020F0502020204030204" pitchFamily="34" charset="0"/>
              </a:rPr>
              <a:t>intercomparison</a:t>
            </a:r>
            <a:r>
              <a:rPr lang="en-US" sz="2400" b="1" dirty="0">
                <a:latin typeface="Calibri" panose="020F0502020204030204" pitchFamily="34" charset="0"/>
                <a:cs typeface="Calibri" panose="020F0502020204030204" pitchFamily="34" charset="0"/>
              </a:rPr>
              <a:t> study protocol in the final stages of internal review, will be submitted to</a:t>
            </a:r>
            <a:r>
              <a:rPr lang="en-US" sz="2400" b="1" i="1" dirty="0">
                <a:latin typeface="Calibri" panose="020F0502020204030204" pitchFamily="34" charset="0"/>
                <a:cs typeface="Calibri" panose="020F0502020204030204" pitchFamily="34" charset="0"/>
              </a:rPr>
              <a:t> ACP </a:t>
            </a:r>
            <a:r>
              <a:rPr lang="en-US" sz="2400" b="1" dirty="0">
                <a:latin typeface="Calibri" panose="020F0502020204030204" pitchFamily="34" charset="0"/>
                <a:cs typeface="Calibri" panose="020F0502020204030204" pitchFamily="34" charset="0"/>
              </a:rPr>
              <a:t>shortly.</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Large amount of QA/QC work on observation datasets completed.</a:t>
            </a:r>
          </a:p>
          <a:p>
            <a:pPr marL="742950" lvl="1"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Wrapper code tested, several initial comparisons between deposition codes and observations carried out. </a:t>
            </a:r>
          </a:p>
          <a:p>
            <a:pPr marL="285750" indent="-285750">
              <a:buFont typeface="Wingdings" panose="05000000000000000000" pitchFamily="2" charset="2"/>
              <a:buChar char="§"/>
            </a:pPr>
            <a:endParaRPr lang="en-CA" dirty="0">
              <a:latin typeface="Calibri" panose="020F0502020204030204" pitchFamily="34" charset="0"/>
              <a:cs typeface="Calibri" panose="020F0502020204030204" pitchFamily="34" charset="0"/>
            </a:endParaRPr>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Where we are now</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5120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805264"/>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6284" y="1453446"/>
            <a:ext cx="11784632" cy="954107"/>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Calibri" panose="020F0502020204030204" pitchFamily="34" charset="0"/>
                <a:cs typeface="Calibri" panose="020F0502020204030204" pitchFamily="34" charset="0"/>
              </a:rPr>
              <a:t>Let’s look at SO</a:t>
            </a:r>
            <a:r>
              <a:rPr lang="en-US" sz="2800" b="1" baseline="-25000" dirty="0">
                <a:latin typeface="Calibri" panose="020F0502020204030204" pitchFamily="34" charset="0"/>
                <a:cs typeface="Calibri" panose="020F0502020204030204" pitchFamily="34" charset="0"/>
              </a:rPr>
              <a:t>2</a:t>
            </a:r>
            <a:r>
              <a:rPr lang="en-US" sz="2800" b="1" dirty="0">
                <a:latin typeface="Calibri" panose="020F0502020204030204" pitchFamily="34" charset="0"/>
                <a:cs typeface="Calibri" panose="020F0502020204030204" pitchFamily="34" charset="0"/>
              </a:rPr>
              <a:t> deposition, as an example.  Two models give different values for the </a:t>
            </a:r>
            <a:r>
              <a:rPr lang="en-US" sz="2800" b="1" u="sng" dirty="0">
                <a:latin typeface="Calibri" panose="020F0502020204030204" pitchFamily="34" charset="0"/>
                <a:cs typeface="Calibri" panose="020F0502020204030204" pitchFamily="34" charset="0"/>
              </a:rPr>
              <a:t>July median diurnal SO</a:t>
            </a:r>
            <a:r>
              <a:rPr lang="en-US" sz="2800" b="1" u="sng" baseline="-25000" dirty="0">
                <a:latin typeface="Calibri" panose="020F0502020204030204" pitchFamily="34" charset="0"/>
                <a:cs typeface="Calibri" panose="020F0502020204030204" pitchFamily="34" charset="0"/>
              </a:rPr>
              <a:t>2</a:t>
            </a:r>
            <a:r>
              <a:rPr lang="en-US" sz="2800" b="1" u="sng" dirty="0">
                <a:latin typeface="Calibri" panose="020F0502020204030204" pitchFamily="34" charset="0"/>
                <a:cs typeface="Calibri" panose="020F0502020204030204" pitchFamily="34" charset="0"/>
              </a:rPr>
              <a:t> deposition velocity </a:t>
            </a:r>
            <a:r>
              <a:rPr lang="en-US" sz="2800" b="1" u="sng" dirty="0">
                <a:solidFill>
                  <a:srgbClr val="FF0000"/>
                </a:solidFill>
                <a:latin typeface="Calibri" panose="020F0502020204030204" pitchFamily="34" charset="0"/>
                <a:cs typeface="Calibri" panose="020F0502020204030204" pitchFamily="34" charset="0"/>
              </a:rPr>
              <a:t>at 16 UT</a:t>
            </a:r>
            <a:r>
              <a:rPr lang="en-US" sz="2800" b="1" dirty="0">
                <a:latin typeface="Calibri" panose="020F0502020204030204" pitchFamily="34" charset="0"/>
                <a:cs typeface="Calibri" panose="020F0502020204030204" pitchFamily="34" charset="0"/>
              </a:rPr>
              <a:t>.</a:t>
            </a:r>
            <a:endParaRPr lang="en-CA" sz="2800" b="1" dirty="0">
              <a:latin typeface="Calibri" panose="020F0502020204030204" pitchFamily="34" charset="0"/>
              <a:cs typeface="Calibri" panose="020F0502020204030204" pitchFamily="34" charset="0"/>
            </a:endParaRPr>
          </a:p>
        </p:txBody>
      </p:sp>
      <p:sp>
        <p:nvSpPr>
          <p:cNvPr id="3" name="TextBox 2"/>
          <p:cNvSpPr txBox="1"/>
          <p:nvPr/>
        </p:nvSpPr>
        <p:spPr>
          <a:xfrm>
            <a:off x="383704" y="-10244"/>
            <a:ext cx="11928648"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An Example:  hot off the press…</a:t>
            </a:r>
          </a:p>
          <a:p>
            <a:r>
              <a:rPr lang="en-US" sz="2400" b="1" dirty="0">
                <a:solidFill>
                  <a:srgbClr val="FFFF00"/>
                </a:solidFill>
                <a:effectLst>
                  <a:outerShdw blurRad="38100" dist="38100" dir="2700000" algn="tl">
                    <a:srgbClr val="000000">
                      <a:alpha val="43137"/>
                    </a:srgbClr>
                  </a:outerShdw>
                </a:effectLst>
              </a:rPr>
              <a:t>A Comparison of CMAQ/M3DRY and GEM-MACH (research configuration aka “</a:t>
            </a:r>
            <a:r>
              <a:rPr lang="en-US" sz="2400" b="1" dirty="0" err="1">
                <a:solidFill>
                  <a:srgbClr val="FFFF00"/>
                </a:solidFill>
                <a:effectLst>
                  <a:outerShdw blurRad="38100" dist="38100" dir="2700000" algn="tl">
                    <a:srgbClr val="000000">
                      <a:alpha val="43137"/>
                    </a:srgbClr>
                  </a:outerShdw>
                </a:effectLst>
              </a:rPr>
              <a:t>BaseCase</a:t>
            </a:r>
            <a:r>
              <a:rPr lang="en-US" sz="2400" b="1" dirty="0">
                <a:solidFill>
                  <a:srgbClr val="FFFF00"/>
                </a:solidFill>
                <a:effectLst>
                  <a:outerShdw blurRad="38100" dist="38100" dir="2700000" algn="tl">
                    <a:srgbClr val="000000">
                      <a:alpha val="43137"/>
                    </a:srgbClr>
                  </a:outerShdw>
                </a:effectLst>
              </a:rPr>
              <a:t>”)</a:t>
            </a:r>
            <a:endParaRPr lang="en-CA" sz="24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1912" y="2636912"/>
            <a:ext cx="5995430" cy="305021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84" y="2636913"/>
            <a:ext cx="5995428" cy="3050218"/>
          </a:xfrm>
          <a:prstGeom prst="rect">
            <a:avLst/>
          </a:prstGeom>
        </p:spPr>
      </p:pic>
      <p:sp>
        <p:nvSpPr>
          <p:cNvPr id="11" name="TextBox 10"/>
          <p:cNvSpPr txBox="1"/>
          <p:nvPr/>
        </p:nvSpPr>
        <p:spPr>
          <a:xfrm>
            <a:off x="2388095" y="2282330"/>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grpSp>
        <p:nvGrpSpPr>
          <p:cNvPr id="13" name="Group 12"/>
          <p:cNvGrpSpPr/>
          <p:nvPr/>
        </p:nvGrpSpPr>
        <p:grpSpPr>
          <a:xfrm>
            <a:off x="3080663" y="5608280"/>
            <a:ext cx="7206482" cy="754513"/>
            <a:chOff x="1661734" y="4509120"/>
            <a:chExt cx="7206482" cy="754513"/>
          </a:xfrm>
        </p:grpSpPr>
        <p:grpSp>
          <p:nvGrpSpPr>
            <p:cNvPr id="14" name="Group 13"/>
            <p:cNvGrpSpPr/>
            <p:nvPr/>
          </p:nvGrpSpPr>
          <p:grpSpPr>
            <a:xfrm>
              <a:off x="1661734" y="4509120"/>
              <a:ext cx="5874842" cy="754513"/>
              <a:chOff x="6504823" y="4221090"/>
              <a:chExt cx="3600400" cy="505539"/>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3791" t="21861" r="84051" b="10278"/>
              <a:stretch/>
            </p:blipFill>
            <p:spPr>
              <a:xfrm rot="5400000">
                <a:off x="8208404" y="2600910"/>
                <a:ext cx="216023" cy="345638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017" t="20447" r="86387" b="8864"/>
              <a:stretch/>
            </p:blipFill>
            <p:spPr>
              <a:xfrm rot="5400000">
                <a:off x="8125004" y="2746410"/>
                <a:ext cx="360038" cy="3600400"/>
              </a:xfrm>
              <a:prstGeom prst="rect">
                <a:avLst/>
              </a:prstGeom>
            </p:spPr>
          </p:pic>
        </p:grpSp>
        <p:sp>
          <p:nvSpPr>
            <p:cNvPr id="15" name="TextBox 14"/>
            <p:cNvSpPr txBox="1"/>
            <p:nvPr/>
          </p:nvSpPr>
          <p:spPr>
            <a:xfrm>
              <a:off x="7536576" y="4745657"/>
              <a:ext cx="1331640" cy="460832"/>
            </a:xfrm>
            <a:prstGeom prst="rect">
              <a:avLst/>
            </a:prstGeom>
            <a:no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grpSp>
      <p:sp>
        <p:nvSpPr>
          <p:cNvPr id="2" name="TextBox 1"/>
          <p:cNvSpPr txBox="1"/>
          <p:nvPr/>
        </p:nvSpPr>
        <p:spPr>
          <a:xfrm>
            <a:off x="2849732" y="2654744"/>
            <a:ext cx="3168352" cy="369332"/>
          </a:xfrm>
          <a:prstGeom prst="rect">
            <a:avLst/>
          </a:prstGeom>
          <a:solidFill>
            <a:schemeClr val="bg1"/>
          </a:solidFill>
        </p:spPr>
        <p:txBody>
          <a:bodyPr wrap="square" rtlCol="0">
            <a:spAutoFit/>
          </a:bodyPr>
          <a:lstStyle/>
          <a:p>
            <a:r>
              <a:rPr lang="en-US" dirty="0"/>
              <a:t>CMAQ gets up to 4.6 cm s</a:t>
            </a:r>
            <a:r>
              <a:rPr lang="en-US" baseline="30000" dirty="0"/>
              <a:t>-1</a:t>
            </a:r>
            <a:r>
              <a:rPr lang="en-US" dirty="0"/>
              <a:t>.</a:t>
            </a:r>
            <a:endParaRPr lang="en-CA" dirty="0"/>
          </a:p>
        </p:txBody>
      </p:sp>
      <p:sp>
        <p:nvSpPr>
          <p:cNvPr id="18" name="TextBox 17"/>
          <p:cNvSpPr txBox="1"/>
          <p:nvPr/>
        </p:nvSpPr>
        <p:spPr>
          <a:xfrm>
            <a:off x="8442064" y="3035170"/>
            <a:ext cx="3757272" cy="369332"/>
          </a:xfrm>
          <a:prstGeom prst="rect">
            <a:avLst/>
          </a:prstGeom>
          <a:solidFill>
            <a:schemeClr val="bg1"/>
          </a:solidFill>
        </p:spPr>
        <p:txBody>
          <a:bodyPr wrap="square" rtlCol="0">
            <a:spAutoFit/>
          </a:bodyPr>
          <a:lstStyle/>
          <a:p>
            <a:r>
              <a:rPr lang="en-US" dirty="0"/>
              <a:t>GEM-MACH gets up to 2.4 cm s</a:t>
            </a:r>
            <a:r>
              <a:rPr lang="en-US" baseline="30000" dirty="0"/>
              <a:t>-1</a:t>
            </a:r>
            <a:r>
              <a:rPr lang="en-US" dirty="0"/>
              <a:t>.</a:t>
            </a:r>
            <a:endParaRPr lang="en-CA" dirty="0"/>
          </a:p>
        </p:txBody>
      </p:sp>
      <p:sp>
        <p:nvSpPr>
          <p:cNvPr id="4" name="TextBox 3"/>
          <p:cNvSpPr txBox="1"/>
          <p:nvPr/>
        </p:nvSpPr>
        <p:spPr>
          <a:xfrm>
            <a:off x="2388095" y="5204856"/>
            <a:ext cx="8573630" cy="369332"/>
          </a:xfrm>
          <a:prstGeom prst="rect">
            <a:avLst/>
          </a:prstGeom>
          <a:solidFill>
            <a:schemeClr val="bg1"/>
          </a:solidFill>
        </p:spPr>
        <p:txBody>
          <a:bodyPr wrap="square" rtlCol="0">
            <a:spAutoFit/>
          </a:bodyPr>
          <a:lstStyle/>
          <a:p>
            <a:r>
              <a:rPr lang="en-US" b="1" dirty="0"/>
              <a:t>Why?  </a:t>
            </a:r>
            <a:r>
              <a:rPr lang="en-US" dirty="0">
                <a:sym typeface="Wingdings" panose="05000000000000000000" pitchFamily="2" charset="2"/>
              </a:rPr>
              <a:t> </a:t>
            </a:r>
            <a:r>
              <a:rPr lang="en-US" i="1" dirty="0">
                <a:sym typeface="Wingdings" panose="05000000000000000000" pitchFamily="2" charset="2"/>
              </a:rPr>
              <a:t>This is where the AQMEII4 diagnostics show their power for analysis! </a:t>
            </a:r>
            <a:endParaRPr lang="en-CA" i="1" dirty="0"/>
          </a:p>
        </p:txBody>
      </p:sp>
      <p:sp>
        <p:nvSpPr>
          <p:cNvPr id="19" name="TextBox 18"/>
          <p:cNvSpPr txBox="1"/>
          <p:nvPr/>
        </p:nvSpPr>
        <p:spPr>
          <a:xfrm>
            <a:off x="7475143" y="2220044"/>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sp>
        <p:nvSpPr>
          <p:cNvPr id="5" name="TextBox 4"/>
          <p:cNvSpPr txBox="1"/>
          <p:nvPr/>
        </p:nvSpPr>
        <p:spPr>
          <a:xfrm>
            <a:off x="3291221" y="981425"/>
            <a:ext cx="5856942" cy="584775"/>
          </a:xfrm>
          <a:prstGeom prst="rect">
            <a:avLst/>
          </a:prstGeom>
          <a:noFill/>
        </p:spPr>
        <p:txBody>
          <a:bodyPr wrap="square" rtlCol="0">
            <a:spAutoFit/>
          </a:bodyPr>
          <a:lstStyle/>
          <a:p>
            <a:r>
              <a:rPr lang="en-US" sz="3200" b="1"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Very preliminary results!</a:t>
            </a:r>
            <a:endParaRPr lang="en-CA" sz="3200" b="1"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0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73592"/>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551384" y="0"/>
            <a:ext cx="11233248" cy="1569660"/>
          </a:xfrm>
          <a:prstGeom prst="rect">
            <a:avLst/>
          </a:prstGeom>
          <a:noFill/>
        </p:spPr>
        <p:txBody>
          <a:bodyPr wrap="square" rtlCol="0">
            <a:spAutoFit/>
          </a:bodyPr>
          <a:lstStyle/>
          <a:p>
            <a:r>
              <a:rPr lang="en-US" sz="3200" b="1" dirty="0">
                <a:solidFill>
                  <a:srgbClr val="FFFF00"/>
                </a:solidFill>
                <a:effectLst>
                  <a:outerShdw blurRad="38100" dist="38100" dir="2700000" algn="tl">
                    <a:srgbClr val="000000">
                      <a:alpha val="43137"/>
                    </a:srgbClr>
                  </a:outerShdw>
                </a:effectLst>
              </a:rPr>
              <a:t>First, we look at </a:t>
            </a:r>
            <a:r>
              <a:rPr lang="en-US" sz="3200" b="1" i="1" dirty="0">
                <a:solidFill>
                  <a:srgbClr val="FFFF00"/>
                </a:solidFill>
                <a:effectLst>
                  <a:outerShdw blurRad="38100" dist="38100" dir="2700000" algn="tl">
                    <a:srgbClr val="000000">
                      <a:alpha val="43137"/>
                    </a:srgbClr>
                  </a:outerShdw>
                </a:effectLst>
              </a:rPr>
              <a:t>Effective </a:t>
            </a:r>
            <a:r>
              <a:rPr lang="en-US" sz="3200" b="1" i="1" dirty="0" err="1">
                <a:solidFill>
                  <a:srgbClr val="FFFF00"/>
                </a:solidFill>
                <a:effectLst>
                  <a:outerShdw blurRad="38100" dist="38100" dir="2700000" algn="tl">
                    <a:srgbClr val="000000">
                      <a:alpha val="43137"/>
                    </a:srgbClr>
                  </a:outerShdw>
                </a:effectLst>
              </a:rPr>
              <a:t>Conductances</a:t>
            </a:r>
            <a:r>
              <a:rPr lang="en-US" sz="3200" b="1" i="1" dirty="0">
                <a:solidFill>
                  <a:srgbClr val="FFFF00"/>
                </a:solidFill>
                <a:effectLst>
                  <a:outerShdw blurRad="38100" dist="38100" dir="2700000" algn="tl">
                    <a:srgbClr val="000000">
                      <a:alpha val="43137"/>
                    </a:srgbClr>
                  </a:outerShdw>
                </a:effectLst>
              </a:rPr>
              <a:t> </a:t>
            </a:r>
            <a:r>
              <a:rPr lang="en-US" sz="3200" b="1" dirty="0">
                <a:solidFill>
                  <a:srgbClr val="FFFF00"/>
                </a:solidFill>
                <a:effectLst>
                  <a:outerShdw blurRad="38100" dist="38100" dir="2700000" algn="tl">
                    <a:srgbClr val="000000">
                      <a:alpha val="43137"/>
                    </a:srgbClr>
                  </a:outerShdw>
                </a:effectLst>
              </a:rPr>
              <a:t>– which deposition pathways control the </a:t>
            </a:r>
            <a:r>
              <a:rPr lang="en-US" sz="3200" b="1" i="1" dirty="0">
                <a:solidFill>
                  <a:srgbClr val="FFFF00"/>
                </a:solidFill>
                <a:effectLst>
                  <a:outerShdw blurRad="38100" dist="38100" dir="2700000" algn="tl">
                    <a:srgbClr val="000000">
                      <a:alpha val="43137"/>
                    </a:srgbClr>
                  </a:outerShdw>
                </a:effectLst>
              </a:rPr>
              <a:t>deposition </a:t>
            </a:r>
            <a:r>
              <a:rPr lang="en-US" sz="3200" b="1" i="1" u="sng" dirty="0">
                <a:solidFill>
                  <a:srgbClr val="FFFF00"/>
                </a:solidFill>
                <a:effectLst>
                  <a:outerShdw blurRad="38100" dist="38100" dir="2700000" algn="tl">
                    <a:srgbClr val="000000">
                      <a:alpha val="43137"/>
                    </a:srgbClr>
                  </a:outerShdw>
                </a:effectLst>
              </a:rPr>
              <a:t>velocity</a:t>
            </a:r>
            <a:r>
              <a:rPr lang="en-US" sz="3200" b="1" dirty="0">
                <a:solidFill>
                  <a:srgbClr val="FFFF00"/>
                </a:solidFill>
                <a:effectLst>
                  <a:outerShdw blurRad="38100" dist="38100" dir="2700000" algn="tl">
                    <a:srgbClr val="000000">
                      <a:alpha val="43137"/>
                    </a:srgbClr>
                  </a:outerShdw>
                </a:effectLst>
              </a:rPr>
              <a:t>?</a:t>
            </a:r>
          </a:p>
          <a:p>
            <a:r>
              <a:rPr lang="en-US" sz="3200" b="1" dirty="0">
                <a:solidFill>
                  <a:srgbClr val="FFFF00"/>
                </a:solidFill>
                <a:effectLst>
                  <a:outerShdw blurRad="38100" dist="38100" dir="2700000" algn="tl">
                    <a:srgbClr val="000000">
                      <a:alpha val="43137"/>
                    </a:srgbClr>
                  </a:outerShdw>
                </a:effectLst>
              </a:rPr>
              <a:t>Lower Canopy Pathway</a:t>
            </a:r>
            <a:endParaRPr lang="en-CA" sz="32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18743"/>
            <a:ext cx="6109406" cy="3108205"/>
          </a:xfrm>
          <a:prstGeom prst="rect">
            <a:avLst/>
          </a:prstGeom>
        </p:spPr>
      </p:pic>
      <p:sp>
        <p:nvSpPr>
          <p:cNvPr id="10" name="TextBox 9"/>
          <p:cNvSpPr txBox="1"/>
          <p:nvPr/>
        </p:nvSpPr>
        <p:spPr>
          <a:xfrm>
            <a:off x="2459087" y="1484784"/>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9406" y="1910208"/>
            <a:ext cx="6093142" cy="3099931"/>
          </a:xfrm>
          <a:prstGeom prst="rect">
            <a:avLst/>
          </a:prstGeom>
        </p:spPr>
      </p:pic>
      <p:grpSp>
        <p:nvGrpSpPr>
          <p:cNvPr id="12" name="Group 11"/>
          <p:cNvGrpSpPr/>
          <p:nvPr/>
        </p:nvGrpSpPr>
        <p:grpSpPr>
          <a:xfrm>
            <a:off x="3192842" y="4747652"/>
            <a:ext cx="7206482" cy="754513"/>
            <a:chOff x="1661734" y="4509120"/>
            <a:chExt cx="7206482" cy="754513"/>
          </a:xfrm>
        </p:grpSpPr>
        <p:grpSp>
          <p:nvGrpSpPr>
            <p:cNvPr id="13" name="Group 12"/>
            <p:cNvGrpSpPr/>
            <p:nvPr/>
          </p:nvGrpSpPr>
          <p:grpSpPr>
            <a:xfrm>
              <a:off x="1661734" y="4509120"/>
              <a:ext cx="5874842" cy="754513"/>
              <a:chOff x="6504823" y="4221090"/>
              <a:chExt cx="3600400" cy="505539"/>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3791" t="21861" r="84051" b="10278"/>
              <a:stretch/>
            </p:blipFill>
            <p:spPr>
              <a:xfrm rot="5400000">
                <a:off x="8208404" y="2600910"/>
                <a:ext cx="216023" cy="3456384"/>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0017" t="20447" r="86387" b="8864"/>
              <a:stretch/>
            </p:blipFill>
            <p:spPr>
              <a:xfrm rot="5400000">
                <a:off x="8125004" y="2746410"/>
                <a:ext cx="360038" cy="3600400"/>
              </a:xfrm>
              <a:prstGeom prst="rect">
                <a:avLst/>
              </a:prstGeom>
            </p:spPr>
          </p:pic>
        </p:grpSp>
        <p:sp>
          <p:nvSpPr>
            <p:cNvPr id="14" name="TextBox 13"/>
            <p:cNvSpPr txBox="1"/>
            <p:nvPr/>
          </p:nvSpPr>
          <p:spPr>
            <a:xfrm>
              <a:off x="7536576" y="4745657"/>
              <a:ext cx="1331640" cy="460832"/>
            </a:xfrm>
            <a:prstGeom prst="rect">
              <a:avLst/>
            </a:prstGeom>
            <a:no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grpSp>
      <p:sp>
        <p:nvSpPr>
          <p:cNvPr id="18" name="TextBox 17"/>
          <p:cNvSpPr txBox="1"/>
          <p:nvPr/>
        </p:nvSpPr>
        <p:spPr>
          <a:xfrm>
            <a:off x="335360" y="6208474"/>
            <a:ext cx="10215458" cy="542584"/>
          </a:xfrm>
          <a:prstGeom prst="rect">
            <a:avLst/>
          </a:prstGeom>
          <a:noFill/>
        </p:spPr>
        <p:txBody>
          <a:bodyPr wrap="square" rtlCol="0">
            <a:spAutoFit/>
          </a:bodyPr>
          <a:lstStyle/>
          <a:p>
            <a:pPr marL="457200" indent="-457200">
              <a:lnSpc>
                <a:spcPct val="11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The lower canopy pathway is a minor contributor to deposition</a:t>
            </a:r>
            <a:endParaRPr lang="en-CA" sz="2800" b="1" dirty="0">
              <a:latin typeface="Calibri" panose="020F0502020204030204" pitchFamily="34" charset="0"/>
              <a:cs typeface="Calibri" panose="020F0502020204030204" pitchFamily="34" charset="0"/>
            </a:endParaRPr>
          </a:p>
        </p:txBody>
      </p:sp>
      <p:sp>
        <p:nvSpPr>
          <p:cNvPr id="19" name="TextBox 18"/>
          <p:cNvSpPr txBox="1"/>
          <p:nvPr/>
        </p:nvSpPr>
        <p:spPr>
          <a:xfrm>
            <a:off x="7658738" y="1524586"/>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spTree>
    <p:extLst>
      <p:ext uri="{BB962C8B-B14F-4D97-AF65-F5344CB8AC3E}">
        <p14:creationId xmlns:p14="http://schemas.microsoft.com/office/powerpoint/2010/main" val="370009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1410355"/>
            <a:ext cx="12192000" cy="5447645"/>
          </a:xfrm>
          <a:prstGeom prst="rect">
            <a:avLst/>
          </a:prstGeom>
          <a:solidFill>
            <a:schemeClr val="bg1"/>
          </a:solidFill>
        </p:spPr>
        <p:txBody>
          <a:bodyPr wrap="square" rtlCol="0">
            <a:spAutoFit/>
          </a:bodyPr>
          <a:lstStyle/>
          <a:p>
            <a:pPr algn="ctr"/>
            <a:r>
              <a:rPr lang="en-US" sz="2800" b="1" u="sng" dirty="0">
                <a:latin typeface="Calibri" panose="020F0502020204030204" pitchFamily="34" charset="0"/>
                <a:cs typeface="Calibri" panose="020F0502020204030204" pitchFamily="34" charset="0"/>
              </a:rPr>
              <a:t>Chairs</a:t>
            </a:r>
            <a:r>
              <a:rPr lang="en-US" sz="2800" b="1" dirty="0">
                <a:latin typeface="Calibri" panose="020F0502020204030204" pitchFamily="34" charset="0"/>
                <a:cs typeface="Calibri" panose="020F0502020204030204" pitchFamily="34" charset="0"/>
              </a:rPr>
              <a:t>:</a:t>
            </a:r>
          </a:p>
          <a:p>
            <a:pPr algn="ctr"/>
            <a:r>
              <a:rPr lang="en-US" sz="2800" b="1" dirty="0">
                <a:latin typeface="Calibri" panose="020F0502020204030204" pitchFamily="34" charset="0"/>
                <a:cs typeface="Calibri" panose="020F0502020204030204" pitchFamily="34" charset="0"/>
              </a:rPr>
              <a:t>Stefano </a:t>
            </a:r>
            <a:r>
              <a:rPr lang="en-US" sz="2800" b="1" dirty="0" err="1">
                <a:latin typeface="Calibri" panose="020F0502020204030204" pitchFamily="34" charset="0"/>
                <a:cs typeface="Calibri" panose="020F0502020204030204" pitchFamily="34" charset="0"/>
              </a:rPr>
              <a:t>Galmarini</a:t>
            </a:r>
            <a:r>
              <a:rPr lang="en-US" sz="2800" b="1" dirty="0">
                <a:latin typeface="Calibri" panose="020F0502020204030204" pitchFamily="34" charset="0"/>
                <a:cs typeface="Calibri" panose="020F0502020204030204" pitchFamily="34" charset="0"/>
              </a:rPr>
              <a:t> (EC-JRC, Italy) and Christian </a:t>
            </a:r>
            <a:r>
              <a:rPr lang="en-US" sz="2800" b="1" dirty="0" err="1">
                <a:latin typeface="Calibri" panose="020F0502020204030204" pitchFamily="34" charset="0"/>
                <a:cs typeface="Calibri" panose="020F0502020204030204" pitchFamily="34" charset="0"/>
              </a:rPr>
              <a:t>Hogrefe</a:t>
            </a:r>
            <a:r>
              <a:rPr lang="en-US" sz="2800" b="1" dirty="0">
                <a:latin typeface="Calibri" panose="020F0502020204030204" pitchFamily="34" charset="0"/>
                <a:cs typeface="Calibri" panose="020F0502020204030204" pitchFamily="34" charset="0"/>
              </a:rPr>
              <a:t> (USEPA, USA)</a:t>
            </a:r>
          </a:p>
          <a:p>
            <a:pPr algn="ctr"/>
            <a:r>
              <a:rPr lang="en-US" sz="2800" b="1" u="sng" dirty="0">
                <a:latin typeface="Calibri" panose="020F0502020204030204" pitchFamily="34" charset="0"/>
                <a:cs typeface="Calibri" panose="020F0502020204030204" pitchFamily="34" charset="0"/>
              </a:rPr>
              <a:t>Scientific Committee</a:t>
            </a:r>
            <a:r>
              <a:rPr lang="en-US" sz="2800" b="1" dirty="0">
                <a:latin typeface="Calibri" panose="020F0502020204030204" pitchFamily="34" charset="0"/>
                <a:cs typeface="Calibri" panose="020F0502020204030204" pitchFamily="34" charset="0"/>
              </a:rPr>
              <a:t>:</a:t>
            </a:r>
          </a:p>
          <a:p>
            <a:pPr algn="ctr"/>
            <a:r>
              <a:rPr lang="de-DE" sz="2400" b="1" dirty="0">
                <a:latin typeface="Calibri" panose="020F0502020204030204" pitchFamily="34" charset="0"/>
                <a:cs typeface="Calibri" panose="020F0502020204030204" pitchFamily="34" charset="0"/>
              </a:rPr>
              <a:t>Johannes </a:t>
            </a:r>
            <a:r>
              <a:rPr lang="de-DE" sz="2400" b="1" dirty="0" err="1">
                <a:latin typeface="Calibri" panose="020F0502020204030204" pitchFamily="34" charset="0"/>
                <a:cs typeface="Calibri" panose="020F0502020204030204" pitchFamily="34" charset="0"/>
              </a:rPr>
              <a:t>Bieser</a:t>
            </a:r>
            <a:r>
              <a:rPr lang="de-DE" sz="2400" b="1" dirty="0">
                <a:latin typeface="Calibri" panose="020F0502020204030204" pitchFamily="34" charset="0"/>
                <a:cs typeface="Calibri" panose="020F0502020204030204" pitchFamily="34" charset="0"/>
              </a:rPr>
              <a:t> (GKSS, Germany), Olivia </a:t>
            </a:r>
            <a:r>
              <a:rPr lang="de-DE" sz="2400" b="1" dirty="0" err="1">
                <a:latin typeface="Calibri" panose="020F0502020204030204" pitchFamily="34" charset="0"/>
                <a:cs typeface="Calibri" panose="020F0502020204030204" pitchFamily="34" charset="0"/>
              </a:rPr>
              <a:t>Clifton</a:t>
            </a:r>
            <a:r>
              <a:rPr lang="de-DE" sz="2400" b="1" dirty="0">
                <a:latin typeface="Calibri" panose="020F0502020204030204" pitchFamily="34" charset="0"/>
                <a:cs typeface="Calibri" panose="020F0502020204030204" pitchFamily="34" charset="0"/>
              </a:rPr>
              <a:t> (UCAR, USA), Jason </a:t>
            </a:r>
            <a:r>
              <a:rPr lang="de-DE" sz="2400" b="1" dirty="0" err="1">
                <a:latin typeface="Calibri" panose="020F0502020204030204" pitchFamily="34" charset="0"/>
                <a:cs typeface="Calibri" panose="020F0502020204030204" pitchFamily="34" charset="0"/>
              </a:rPr>
              <a:t>Ducker</a:t>
            </a:r>
            <a:r>
              <a:rPr lang="de-DE" sz="2400" b="1" dirty="0">
                <a:latin typeface="Calibri" panose="020F0502020204030204" pitchFamily="34" charset="0"/>
                <a:cs typeface="Calibri" panose="020F0502020204030204" pitchFamily="34" charset="0"/>
              </a:rPr>
              <a:t> (FSU, USA)</a:t>
            </a:r>
            <a:r>
              <a:rPr lang="en-GB" sz="2400" b="1" dirty="0">
                <a:latin typeface="Calibri" panose="020F0502020204030204" pitchFamily="34" charset="0"/>
                <a:cs typeface="Calibri" panose="020F0502020204030204" pitchFamily="34" charset="0"/>
              </a:rPr>
              <a:t>, Lisa </a:t>
            </a:r>
            <a:r>
              <a:rPr lang="en-GB" sz="2400" b="1" dirty="0" err="1">
                <a:latin typeface="Calibri" panose="020F0502020204030204" pitchFamily="34" charset="0"/>
                <a:cs typeface="Calibri" panose="020F0502020204030204" pitchFamily="34" charset="0"/>
              </a:rPr>
              <a:t>Emberson</a:t>
            </a:r>
            <a:r>
              <a:rPr lang="en-GB" sz="2400" b="1" dirty="0">
                <a:latin typeface="Calibri" panose="020F0502020204030204" pitchFamily="34" charset="0"/>
                <a:cs typeface="Calibri" panose="020F0502020204030204" pitchFamily="34" charset="0"/>
              </a:rPr>
              <a:t> (SEI, University of York, UK), Johannes </a:t>
            </a:r>
            <a:r>
              <a:rPr lang="en-GB" sz="2400" b="1" dirty="0" err="1">
                <a:latin typeface="Calibri" panose="020F0502020204030204" pitchFamily="34" charset="0"/>
                <a:cs typeface="Calibri" panose="020F0502020204030204" pitchFamily="34" charset="0"/>
              </a:rPr>
              <a:t>Flemming</a:t>
            </a:r>
            <a:r>
              <a:rPr lang="en-GB" sz="2400" b="1" dirty="0">
                <a:latin typeface="Calibri" panose="020F0502020204030204" pitchFamily="34" charset="0"/>
                <a:cs typeface="Calibri" panose="020F0502020204030204" pitchFamily="34" charset="0"/>
              </a:rPr>
              <a:t> (ECMWF, UK), Christopher Holmes (FSU, USA), </a:t>
            </a:r>
            <a:r>
              <a:rPr lang="en-GB" sz="2400" b="1" dirty="0">
                <a:solidFill>
                  <a:srgbClr val="FF0000"/>
                </a:solidFill>
                <a:latin typeface="Calibri" panose="020F0502020204030204" pitchFamily="34" charset="0"/>
                <a:cs typeface="Calibri" panose="020F0502020204030204" pitchFamily="34" charset="0"/>
              </a:rPr>
              <a:t>Paul Makar (ECCC, Canada), </a:t>
            </a:r>
            <a:r>
              <a:rPr lang="en-GB" sz="2400" b="1" dirty="0" err="1">
                <a:latin typeface="Calibri" panose="020F0502020204030204" pitchFamily="34" charset="0"/>
                <a:cs typeface="Calibri" panose="020F0502020204030204" pitchFamily="34" charset="0"/>
              </a:rPr>
              <a:t>Martijn</a:t>
            </a:r>
            <a:r>
              <a:rPr lang="en-CA" sz="2400" b="1" dirty="0">
                <a:latin typeface="Calibri" panose="020F0502020204030204" pitchFamily="34" charset="0"/>
                <a:cs typeface="Calibri" panose="020F0502020204030204" pitchFamily="34" charset="0"/>
              </a:rPr>
              <a:t> </a:t>
            </a:r>
            <a:r>
              <a:rPr lang="en-GB" sz="2400" b="1" dirty="0" err="1">
                <a:latin typeface="Calibri" panose="020F0502020204030204" pitchFamily="34" charset="0"/>
                <a:cs typeface="Calibri" panose="020F0502020204030204" pitchFamily="34" charset="0"/>
              </a:rPr>
              <a:t>Schaap</a:t>
            </a:r>
            <a:r>
              <a:rPr lang="en-GB" sz="2400" b="1" dirty="0">
                <a:latin typeface="Calibri" panose="020F0502020204030204" pitchFamily="34" charset="0"/>
                <a:cs typeface="Calibri" panose="020F0502020204030204" pitchFamily="34" charset="0"/>
              </a:rPr>
              <a:t> (TNO, Netherlands),</a:t>
            </a:r>
            <a:r>
              <a:rPr lang="de-DE" sz="2400" b="1" dirty="0">
                <a:latin typeface="Calibri" panose="020F0502020204030204" pitchFamily="34" charset="0"/>
                <a:cs typeface="Calibri" panose="020F0502020204030204" pitchFamily="34" charset="0"/>
              </a:rPr>
              <a:t> Donna Schwede (USEPA, USA)</a:t>
            </a:r>
            <a:r>
              <a:rPr lang="en-US" sz="2400" b="1" dirty="0">
                <a:latin typeface="Calibri" panose="020F0502020204030204" pitchFamily="34" charset="0"/>
                <a:cs typeface="Calibri" panose="020F0502020204030204" pitchFamily="34" charset="0"/>
              </a:rPr>
              <a:t>, </a:t>
            </a:r>
            <a:r>
              <a:rPr lang="de-DE" sz="2400" b="1" dirty="0">
                <a:latin typeface="Calibri" panose="020F0502020204030204" pitchFamily="34" charset="0"/>
                <a:cs typeface="Calibri" panose="020F0502020204030204" pitchFamily="34" charset="0"/>
              </a:rPr>
              <a:t>Sam Silva (MIT, USA)</a:t>
            </a:r>
            <a:endParaRPr lang="en-GB" sz="2400" b="1" dirty="0">
              <a:latin typeface="Calibri" panose="020F0502020204030204" pitchFamily="34" charset="0"/>
              <a:cs typeface="Calibri" panose="020F0502020204030204" pitchFamily="34" charset="0"/>
            </a:endParaRPr>
          </a:p>
          <a:p>
            <a:pPr algn="ctr"/>
            <a:r>
              <a:rPr lang="en-GB" sz="2800" b="1" u="sng" dirty="0">
                <a:latin typeface="Calibri" panose="020F0502020204030204" pitchFamily="34" charset="0"/>
                <a:cs typeface="Calibri" panose="020F0502020204030204" pitchFamily="34" charset="0"/>
              </a:rPr>
              <a:t>Contributors: </a:t>
            </a:r>
          </a:p>
          <a:p>
            <a:pPr algn="ctr"/>
            <a:r>
              <a:rPr lang="en-GB" sz="2000" b="1" dirty="0">
                <a:latin typeface="Calibri" panose="020F0502020204030204" pitchFamily="34" charset="0"/>
                <a:cs typeface="Calibri" panose="020F0502020204030204" pitchFamily="34" charset="0"/>
              </a:rPr>
              <a:t>Jesse Bash (USEPA, USA), Roberto </a:t>
            </a:r>
            <a:r>
              <a:rPr lang="en-GB" sz="2000" b="1" dirty="0" err="1">
                <a:latin typeface="Calibri" panose="020F0502020204030204" pitchFamily="34" charset="0"/>
                <a:cs typeface="Calibri" panose="020F0502020204030204" pitchFamily="34" charset="0"/>
              </a:rPr>
              <a:t>Bellasio</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Enviroware</a:t>
            </a:r>
            <a:r>
              <a:rPr lang="en-GB" sz="2000" b="1" dirty="0">
                <a:latin typeface="Calibri" panose="020F0502020204030204" pitchFamily="34" charset="0"/>
                <a:cs typeface="Calibri" panose="020F0502020204030204" pitchFamily="34" charset="0"/>
              </a:rPr>
              <a:t>), Roberto </a:t>
            </a:r>
            <a:r>
              <a:rPr lang="en-GB" sz="2000" b="1" dirty="0" err="1">
                <a:latin typeface="Calibri" panose="020F0502020204030204" pitchFamily="34" charset="0"/>
                <a:cs typeface="Calibri" panose="020F0502020204030204" pitchFamily="34" charset="0"/>
              </a:rPr>
              <a:t>Bianconi</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Enviroware</a:t>
            </a:r>
            <a:r>
              <a:rPr lang="en-GB" sz="2000" b="1" dirty="0">
                <a:latin typeface="Calibri" panose="020F0502020204030204" pitchFamily="34" charset="0"/>
                <a:cs typeface="Calibri" panose="020F0502020204030204" pitchFamily="34" charset="0"/>
              </a:rPr>
              <a:t>), Tim Butler (IASS, Germany), </a:t>
            </a:r>
            <a:r>
              <a:rPr lang="en-GB" sz="2000" b="1" dirty="0" err="1">
                <a:latin typeface="Calibri" panose="020F0502020204030204" pitchFamily="34" charset="0"/>
                <a:cs typeface="Calibri" panose="020F0502020204030204" pitchFamily="34" charset="0"/>
              </a:rPr>
              <a:t>Mhairi</a:t>
            </a:r>
            <a:r>
              <a:rPr lang="en-GB" sz="2000" b="1" dirty="0">
                <a:latin typeface="Calibri" panose="020F0502020204030204" pitchFamily="34" charset="0"/>
                <a:cs typeface="Calibri" panose="020F0502020204030204" pitchFamily="34" charset="0"/>
              </a:rPr>
              <a:t> Coyle (UKCEH/JHI, UK), Erick </a:t>
            </a:r>
            <a:r>
              <a:rPr lang="en-GB" sz="2000" b="1" dirty="0" err="1">
                <a:latin typeface="Calibri" panose="020F0502020204030204" pitchFamily="34" charset="0"/>
                <a:cs typeface="Calibri" panose="020F0502020204030204" pitchFamily="34" charset="0"/>
              </a:rPr>
              <a:t>Fredj</a:t>
            </a:r>
            <a:r>
              <a:rPr lang="en-GB" sz="2000" b="1" dirty="0">
                <a:latin typeface="Calibri" panose="020F0502020204030204" pitchFamily="34" charset="0"/>
                <a:cs typeface="Calibri" panose="020F0502020204030204" pitchFamily="34" charset="0"/>
              </a:rPr>
              <a:t> (JCT, Israel), Ignacio </a:t>
            </a:r>
            <a:r>
              <a:rPr lang="en-GB" sz="2000" b="1" dirty="0" err="1">
                <a:latin typeface="Calibri" panose="020F0502020204030204" pitchFamily="34" charset="0"/>
                <a:cs typeface="Calibri" panose="020F0502020204030204" pitchFamily="34" charset="0"/>
              </a:rPr>
              <a:t>Goded</a:t>
            </a:r>
            <a:r>
              <a:rPr lang="en-GB" sz="2000" b="1" dirty="0">
                <a:latin typeface="Calibri" panose="020F0502020204030204" pitchFamily="34" charset="0"/>
                <a:cs typeface="Calibri" panose="020F0502020204030204" pitchFamily="34" charset="0"/>
              </a:rPr>
              <a:t> (JRC, Italy), </a:t>
            </a:r>
            <a:r>
              <a:rPr lang="en-GB" sz="2000" b="1" dirty="0" err="1">
                <a:latin typeface="Calibri" panose="020F0502020204030204" pitchFamily="34" charset="0"/>
                <a:cs typeface="Calibri" panose="020F0502020204030204" pitchFamily="34" charset="0"/>
              </a:rPr>
              <a:t>Oresis</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Gazetas</a:t>
            </a:r>
            <a:r>
              <a:rPr lang="en-GB" sz="2000" b="1" dirty="0">
                <a:latin typeface="Calibri" panose="020F0502020204030204" pitchFamily="34" charset="0"/>
                <a:cs typeface="Calibri" panose="020F0502020204030204" pitchFamily="34" charset="0"/>
              </a:rPr>
              <a:t> (JRC, Italy), Alma </a:t>
            </a:r>
            <a:r>
              <a:rPr lang="en-GB" sz="2000" b="1" dirty="0" err="1">
                <a:latin typeface="Calibri" panose="020F0502020204030204" pitchFamily="34" charset="0"/>
                <a:cs typeface="Calibri" panose="020F0502020204030204" pitchFamily="34" charset="0"/>
              </a:rPr>
              <a:t>Hodzic</a:t>
            </a:r>
            <a:r>
              <a:rPr lang="en-GB" sz="2000" b="1" dirty="0">
                <a:latin typeface="Calibri" panose="020F0502020204030204" pitchFamily="34" charset="0"/>
                <a:cs typeface="Calibri" panose="020F0502020204030204" pitchFamily="34" charset="0"/>
              </a:rPr>
              <a:t> (NCAR, USA), </a:t>
            </a:r>
            <a:r>
              <a:rPr lang="en-US" sz="2000" b="1" dirty="0" err="1">
                <a:latin typeface="Calibri" panose="020F0502020204030204" pitchFamily="34" charset="0"/>
                <a:cs typeface="Calibri" panose="020F0502020204030204" pitchFamily="34" charset="0"/>
              </a:rPr>
              <a:t>László</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Horváth</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Greengrass</a:t>
            </a:r>
            <a:r>
              <a:rPr lang="en-US" sz="2000" b="1" dirty="0">
                <a:latin typeface="Calibri" panose="020F0502020204030204" pitchFamily="34" charset="0"/>
                <a:cs typeface="Calibri" panose="020F0502020204030204" pitchFamily="34" charset="0"/>
              </a:rPr>
              <a:t>, Hungary), </a:t>
            </a:r>
            <a:r>
              <a:rPr lang="en-GB" sz="2000" b="1" dirty="0">
                <a:latin typeface="Calibri" panose="020F0502020204030204" pitchFamily="34" charset="0"/>
                <a:cs typeface="Calibri" panose="020F0502020204030204" pitchFamily="34" charset="0"/>
              </a:rPr>
              <a:t>Richard </a:t>
            </a:r>
            <a:r>
              <a:rPr lang="en-GB" sz="2000" b="1" dirty="0" err="1">
                <a:latin typeface="Calibri" panose="020F0502020204030204" pitchFamily="34" charset="0"/>
                <a:cs typeface="Calibri" panose="020F0502020204030204" pitchFamily="34" charset="0"/>
              </a:rPr>
              <a:t>Kranenburg</a:t>
            </a:r>
            <a:r>
              <a:rPr lang="en-GB" sz="2000" b="1" dirty="0">
                <a:latin typeface="Calibri" panose="020F0502020204030204" pitchFamily="34" charset="0"/>
                <a:cs typeface="Calibri" panose="020F0502020204030204" pitchFamily="34" charset="0"/>
              </a:rPr>
              <a:t> (TNO), </a:t>
            </a:r>
            <a:r>
              <a:rPr lang="en-GB" sz="2000" b="1" dirty="0" err="1">
                <a:latin typeface="Calibri" panose="020F0502020204030204" pitchFamily="34" charset="0"/>
                <a:cs typeface="Calibri" panose="020F0502020204030204" pitchFamily="34" charset="0"/>
              </a:rPr>
              <a:t>Ioannis</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Kioutsioukis</a:t>
            </a:r>
            <a:r>
              <a:rPr lang="en-GB" sz="2000" b="1" dirty="0">
                <a:latin typeface="Calibri" panose="020F0502020204030204" pitchFamily="34" charset="0"/>
                <a:cs typeface="Calibri" panose="020F0502020204030204" pitchFamily="34" charset="0"/>
              </a:rPr>
              <a:t> (U. </a:t>
            </a:r>
            <a:r>
              <a:rPr lang="en-GB" sz="2000" b="1" dirty="0" err="1">
                <a:latin typeface="Calibri" panose="020F0502020204030204" pitchFamily="34" charset="0"/>
                <a:cs typeface="Calibri" panose="020F0502020204030204" pitchFamily="34" charset="0"/>
              </a:rPr>
              <a:t>Patras</a:t>
            </a:r>
            <a:r>
              <a:rPr lang="en-GB" sz="2000" b="1" dirty="0">
                <a:latin typeface="Calibri" panose="020F0502020204030204" pitchFamily="34" charset="0"/>
                <a:cs typeface="Calibri" panose="020F0502020204030204" pitchFamily="34" charset="0"/>
              </a:rPr>
              <a:t>), Qian Li (HUJ, Israel), Aurelia </a:t>
            </a:r>
            <a:r>
              <a:rPr lang="en-GB" sz="2000" b="1" dirty="0" err="1">
                <a:latin typeface="Calibri" panose="020F0502020204030204" pitchFamily="34" charset="0"/>
                <a:cs typeface="Calibri" panose="020F0502020204030204" pitchFamily="34" charset="0"/>
              </a:rPr>
              <a:t>Lupascu</a:t>
            </a:r>
            <a:r>
              <a:rPr lang="en-GB" sz="2000" b="1" dirty="0">
                <a:latin typeface="Calibri" panose="020F0502020204030204" pitchFamily="34" charset="0"/>
                <a:cs typeface="Calibri" panose="020F0502020204030204" pitchFamily="34" charset="0"/>
              </a:rPr>
              <a:t> (IASS, Germany), Ivan </a:t>
            </a:r>
            <a:r>
              <a:rPr lang="en-GB" sz="2000" b="1" dirty="0" err="1">
                <a:latin typeface="Calibri" panose="020F0502020204030204" pitchFamily="34" charset="0"/>
                <a:cs typeface="Calibri" panose="020F0502020204030204" pitchFamily="34" charset="0"/>
              </a:rPr>
              <a:t>Mammarella</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U.Helsinki</a:t>
            </a:r>
            <a:r>
              <a:rPr lang="en-GB" sz="2000" b="1" dirty="0">
                <a:latin typeface="Calibri" panose="020F0502020204030204" pitchFamily="34" charset="0"/>
                <a:cs typeface="Calibri" panose="020F0502020204030204" pitchFamily="34" charset="0"/>
              </a:rPr>
              <a:t>, Finland), Giovanni </a:t>
            </a:r>
            <a:r>
              <a:rPr lang="en-GB" sz="2000" b="1" dirty="0" err="1">
                <a:latin typeface="Calibri" panose="020F0502020204030204" pitchFamily="34" charset="0"/>
                <a:cs typeface="Calibri" panose="020F0502020204030204" pitchFamily="34" charset="0"/>
              </a:rPr>
              <a:t>Manca</a:t>
            </a:r>
            <a:r>
              <a:rPr lang="en-GB" sz="2000" b="1" dirty="0">
                <a:latin typeface="Calibri" panose="020F0502020204030204" pitchFamily="34" charset="0"/>
                <a:cs typeface="Calibri" panose="020F0502020204030204" pitchFamily="34" charset="0"/>
              </a:rPr>
              <a:t>, JRC, Italy), J.W. </a:t>
            </a:r>
            <a:r>
              <a:rPr lang="en-GB" sz="2000" b="1" dirty="0" err="1">
                <a:latin typeface="Calibri" panose="020F0502020204030204" pitchFamily="34" charset="0"/>
                <a:cs typeface="Calibri" panose="020F0502020204030204" pitchFamily="34" charset="0"/>
              </a:rPr>
              <a:t>Munger</a:t>
            </a:r>
            <a:r>
              <a:rPr lang="en-GB" sz="2000" b="1" dirty="0">
                <a:latin typeface="Calibri" panose="020F0502020204030204" pitchFamily="34" charset="0"/>
                <a:cs typeface="Calibri" panose="020F0502020204030204" pitchFamily="34" charset="0"/>
              </a:rPr>
              <a:t> (Harvard U, USA), Juan Luis Perez-</a:t>
            </a:r>
            <a:r>
              <a:rPr lang="en-GB" sz="2000" b="1" dirty="0" err="1">
                <a:latin typeface="Calibri" panose="020F0502020204030204" pitchFamily="34" charset="0"/>
                <a:cs typeface="Calibri" panose="020F0502020204030204" pitchFamily="34" charset="0"/>
              </a:rPr>
              <a:t>Camanyo</a:t>
            </a:r>
            <a:r>
              <a:rPr lang="en-GB" sz="2000" b="1" dirty="0">
                <a:latin typeface="Calibri" panose="020F0502020204030204" pitchFamily="34" charset="0"/>
                <a:cs typeface="Calibri" panose="020F0502020204030204" pitchFamily="34" charset="0"/>
              </a:rPr>
              <a:t> (UPM, Spain), Jonathan </a:t>
            </a:r>
            <a:r>
              <a:rPr lang="en-GB" sz="2000" b="1" dirty="0" err="1">
                <a:latin typeface="Calibri" panose="020F0502020204030204" pitchFamily="34" charset="0"/>
                <a:cs typeface="Calibri" panose="020F0502020204030204" pitchFamily="34" charset="0"/>
              </a:rPr>
              <a:t>Pleim</a:t>
            </a:r>
            <a:r>
              <a:rPr lang="en-GB" sz="2000" b="1" dirty="0">
                <a:latin typeface="Calibri" panose="020F0502020204030204" pitchFamily="34" charset="0"/>
                <a:cs typeface="Calibri" panose="020F0502020204030204" pitchFamily="34" charset="0"/>
              </a:rPr>
              <a:t> (EPA, USA), Young-</a:t>
            </a:r>
            <a:r>
              <a:rPr lang="en-GB" sz="2000" b="1" dirty="0" err="1">
                <a:latin typeface="Calibri" panose="020F0502020204030204" pitchFamily="34" charset="0"/>
                <a:cs typeface="Calibri" panose="020F0502020204030204" pitchFamily="34" charset="0"/>
              </a:rPr>
              <a:t>Hee</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Ryu</a:t>
            </a:r>
            <a:r>
              <a:rPr lang="en-GB" sz="2000" b="1" dirty="0">
                <a:latin typeface="Calibri" panose="020F0502020204030204" pitchFamily="34" charset="0"/>
                <a:cs typeface="Calibri" panose="020F0502020204030204" pitchFamily="34" charset="0"/>
              </a:rPr>
              <a:t> (POSTECH, South Korea), Roberto San Jose (UPM, Spain), Ralf </a:t>
            </a:r>
            <a:r>
              <a:rPr lang="en-GB" sz="2000" b="1" dirty="0" err="1">
                <a:latin typeface="Calibri" panose="020F0502020204030204" pitchFamily="34" charset="0"/>
                <a:cs typeface="Calibri" panose="020F0502020204030204" pitchFamily="34" charset="0"/>
              </a:rPr>
              <a:t>Staebler</a:t>
            </a:r>
            <a:r>
              <a:rPr lang="en-GB" sz="2000" b="1" dirty="0">
                <a:latin typeface="Calibri" panose="020F0502020204030204" pitchFamily="34" charset="0"/>
                <a:cs typeface="Calibri" panose="020F0502020204030204" pitchFamily="34" charset="0"/>
              </a:rPr>
              <a:t> (ECCC, Canada), </a:t>
            </a:r>
            <a:r>
              <a:rPr lang="en-GB" sz="2000" b="1" dirty="0" err="1">
                <a:latin typeface="Calibri" panose="020F0502020204030204" pitchFamily="34" charset="0"/>
                <a:cs typeface="Calibri" panose="020F0502020204030204" pitchFamily="34" charset="0"/>
              </a:rPr>
              <a:t>Eran</a:t>
            </a:r>
            <a:r>
              <a:rPr lang="en-GB" sz="2000" b="1" dirty="0">
                <a:latin typeface="Calibri" panose="020F0502020204030204" pitchFamily="34" charset="0"/>
                <a:cs typeface="Calibri" panose="020F0502020204030204" pitchFamily="34" charset="0"/>
              </a:rPr>
              <a:t> </a:t>
            </a:r>
            <a:r>
              <a:rPr lang="en-GB" sz="2000" b="1" dirty="0" err="1">
                <a:latin typeface="Calibri" panose="020F0502020204030204" pitchFamily="34" charset="0"/>
                <a:cs typeface="Calibri" panose="020F0502020204030204" pitchFamily="34" charset="0"/>
              </a:rPr>
              <a:t>Tas</a:t>
            </a:r>
            <a:r>
              <a:rPr lang="en-GB" sz="2000" b="1" dirty="0">
                <a:latin typeface="Calibri" panose="020F0502020204030204" pitchFamily="34" charset="0"/>
                <a:cs typeface="Calibri" panose="020F0502020204030204" pitchFamily="34" charset="0"/>
              </a:rPr>
              <a:t> (HUJ, Israel), Marta Garcia </a:t>
            </a:r>
            <a:r>
              <a:rPr lang="en-GB" sz="2000" b="1" dirty="0" err="1">
                <a:latin typeface="Calibri" panose="020F0502020204030204" pitchFamily="34" charset="0"/>
                <a:cs typeface="Calibri" panose="020F0502020204030204" pitchFamily="34" charset="0"/>
              </a:rPr>
              <a:t>Vivanco</a:t>
            </a:r>
            <a:r>
              <a:rPr lang="en-GB" sz="2000" b="1" dirty="0">
                <a:latin typeface="Calibri" panose="020F0502020204030204" pitchFamily="34" charset="0"/>
                <a:cs typeface="Calibri" panose="020F0502020204030204" pitchFamily="34" charset="0"/>
              </a:rPr>
              <a:t> (CIEMAT, Spain), Ralf Wolke (LITR, Germany)</a:t>
            </a:r>
            <a:endParaRPr lang="en-CA" sz="2000" b="1" dirty="0">
              <a:latin typeface="Calibri" panose="020F0502020204030204" pitchFamily="34" charset="0"/>
              <a:cs typeface="Calibri" panose="020F0502020204030204" pitchFamily="34" charset="0"/>
            </a:endParaRPr>
          </a:p>
        </p:txBody>
      </p:sp>
      <p:sp>
        <p:nvSpPr>
          <p:cNvPr id="3" name="TextBox 2"/>
          <p:cNvSpPr txBox="1"/>
          <p:nvPr/>
        </p:nvSpPr>
        <p:spPr>
          <a:xfrm>
            <a:off x="1127448" y="404664"/>
            <a:ext cx="10225136" cy="830997"/>
          </a:xfrm>
          <a:prstGeom prst="rect">
            <a:avLst/>
          </a:prstGeom>
          <a:noFill/>
        </p:spPr>
        <p:txBody>
          <a:bodyPr wrap="square" rtlCol="0">
            <a:spAutoFit/>
          </a:bodyPr>
          <a:lstStyle/>
          <a:p>
            <a:pPr algn="ctr"/>
            <a:r>
              <a:rPr lang="en-US" sz="4800" b="1" dirty="0">
                <a:solidFill>
                  <a:srgbClr val="FFFF00"/>
                </a:solidFill>
                <a:effectLst>
                  <a:outerShdw blurRad="38100" dist="38100" dir="2700000" algn="tl">
                    <a:srgbClr val="000000">
                      <a:alpha val="43137"/>
                    </a:srgbClr>
                  </a:outerShdw>
                </a:effectLst>
              </a:rPr>
              <a:t>Acknowledgments</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077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5" y="5709199"/>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4106" y="5755234"/>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Soil Pathway</a:t>
            </a:r>
            <a:endParaRPr lang="en-CA" sz="48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328" y="2081116"/>
            <a:ext cx="6134056" cy="312074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5" y="2072042"/>
            <a:ext cx="6081272" cy="3093892"/>
          </a:xfrm>
          <a:prstGeom prst="rect">
            <a:avLst/>
          </a:prstGeom>
        </p:spPr>
      </p:pic>
      <p:sp>
        <p:nvSpPr>
          <p:cNvPr id="11" name="TextBox 10"/>
          <p:cNvSpPr txBox="1"/>
          <p:nvPr/>
        </p:nvSpPr>
        <p:spPr>
          <a:xfrm>
            <a:off x="2546200" y="1628800"/>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grpSp>
        <p:nvGrpSpPr>
          <p:cNvPr id="13" name="Group 12"/>
          <p:cNvGrpSpPr/>
          <p:nvPr/>
        </p:nvGrpSpPr>
        <p:grpSpPr>
          <a:xfrm>
            <a:off x="3225273" y="4806642"/>
            <a:ext cx="7206482" cy="754513"/>
            <a:chOff x="1661734" y="4509120"/>
            <a:chExt cx="7206482" cy="754513"/>
          </a:xfrm>
        </p:grpSpPr>
        <p:grpSp>
          <p:nvGrpSpPr>
            <p:cNvPr id="14" name="Group 13"/>
            <p:cNvGrpSpPr/>
            <p:nvPr/>
          </p:nvGrpSpPr>
          <p:grpSpPr>
            <a:xfrm>
              <a:off x="1661734" y="4509120"/>
              <a:ext cx="5874842" cy="754513"/>
              <a:chOff x="6504823" y="4221090"/>
              <a:chExt cx="3600400" cy="505539"/>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3791" t="21861" r="84051" b="10278"/>
              <a:stretch/>
            </p:blipFill>
            <p:spPr>
              <a:xfrm rot="5400000">
                <a:off x="8208404" y="2600910"/>
                <a:ext cx="216023" cy="345638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017" t="20447" r="86387" b="8864"/>
              <a:stretch/>
            </p:blipFill>
            <p:spPr>
              <a:xfrm rot="5400000">
                <a:off x="8125004" y="2746410"/>
                <a:ext cx="360038" cy="3600400"/>
              </a:xfrm>
              <a:prstGeom prst="rect">
                <a:avLst/>
              </a:prstGeom>
            </p:spPr>
          </p:pic>
        </p:grpSp>
        <p:sp>
          <p:nvSpPr>
            <p:cNvPr id="15" name="TextBox 14"/>
            <p:cNvSpPr txBox="1"/>
            <p:nvPr/>
          </p:nvSpPr>
          <p:spPr>
            <a:xfrm>
              <a:off x="7536576" y="4788521"/>
              <a:ext cx="1331640" cy="460832"/>
            </a:xfrm>
            <a:prstGeom prst="rect">
              <a:avLst/>
            </a:prstGeom>
            <a:no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grpSp>
      <p:sp>
        <p:nvSpPr>
          <p:cNvPr id="18" name="TextBox 17"/>
          <p:cNvSpPr txBox="1"/>
          <p:nvPr/>
        </p:nvSpPr>
        <p:spPr>
          <a:xfrm>
            <a:off x="34107" y="5659154"/>
            <a:ext cx="11894542" cy="1040285"/>
          </a:xfrm>
          <a:prstGeom prst="rect">
            <a:avLst/>
          </a:prstGeom>
          <a:noFill/>
        </p:spPr>
        <p:txBody>
          <a:bodyPr wrap="square" rtlCol="0">
            <a:spAutoFit/>
          </a:bodyPr>
          <a:lstStyle/>
          <a:p>
            <a:pPr>
              <a:lnSpc>
                <a:spcPct val="110000"/>
              </a:lnSpc>
            </a:pPr>
            <a:r>
              <a:rPr lang="en-US" sz="2800" b="1" dirty="0">
                <a:latin typeface="Calibri" panose="020F0502020204030204" pitchFamily="34" charset="0"/>
                <a:cs typeface="Calibri" panose="020F0502020204030204" pitchFamily="34" charset="0"/>
              </a:rPr>
              <a:t>The soil pathway is also a minor contributor, very similar for both models, a bit higher for CMAQ.</a:t>
            </a:r>
            <a:endParaRPr lang="en-CA" sz="2800" b="1" dirty="0">
              <a:latin typeface="Calibri" panose="020F0502020204030204" pitchFamily="34" charset="0"/>
              <a:cs typeface="Calibri" panose="020F0502020204030204" pitchFamily="34" charset="0"/>
            </a:endParaRPr>
          </a:p>
        </p:txBody>
      </p:sp>
      <p:sp>
        <p:nvSpPr>
          <p:cNvPr id="19" name="TextBox 18"/>
          <p:cNvSpPr txBox="1"/>
          <p:nvPr/>
        </p:nvSpPr>
        <p:spPr>
          <a:xfrm>
            <a:off x="7658738" y="1524586"/>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spTree>
    <p:extLst>
      <p:ext uri="{BB962C8B-B14F-4D97-AF65-F5344CB8AC3E}">
        <p14:creationId xmlns:p14="http://schemas.microsoft.com/office/powerpoint/2010/main" val="3468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145380"/>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Stomatal pathway</a:t>
            </a:r>
            <a:endParaRPr lang="en-CA" sz="48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7502" y="1918744"/>
            <a:ext cx="6098632" cy="310222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918744"/>
            <a:ext cx="6098632" cy="3102227"/>
          </a:xfrm>
          <a:prstGeom prst="rect">
            <a:avLst/>
          </a:prstGeom>
        </p:spPr>
      </p:pic>
      <p:sp>
        <p:nvSpPr>
          <p:cNvPr id="11" name="TextBox 10"/>
          <p:cNvSpPr txBox="1"/>
          <p:nvPr/>
        </p:nvSpPr>
        <p:spPr>
          <a:xfrm>
            <a:off x="2474192" y="1484784"/>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grpSp>
        <p:nvGrpSpPr>
          <p:cNvPr id="13" name="Group 12"/>
          <p:cNvGrpSpPr/>
          <p:nvPr/>
        </p:nvGrpSpPr>
        <p:grpSpPr>
          <a:xfrm>
            <a:off x="3194815" y="4705919"/>
            <a:ext cx="7206482" cy="754513"/>
            <a:chOff x="1661734" y="4509120"/>
            <a:chExt cx="7206482" cy="754513"/>
          </a:xfrm>
        </p:grpSpPr>
        <p:grpSp>
          <p:nvGrpSpPr>
            <p:cNvPr id="14" name="Group 13"/>
            <p:cNvGrpSpPr/>
            <p:nvPr/>
          </p:nvGrpSpPr>
          <p:grpSpPr>
            <a:xfrm>
              <a:off x="1661734" y="4509120"/>
              <a:ext cx="5874842" cy="754513"/>
              <a:chOff x="6504823" y="4221090"/>
              <a:chExt cx="3600400" cy="505539"/>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3791" t="21861" r="84051" b="10278"/>
              <a:stretch/>
            </p:blipFill>
            <p:spPr>
              <a:xfrm rot="5400000">
                <a:off x="8208404" y="2600910"/>
                <a:ext cx="216023" cy="345638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017" t="20447" r="86387" b="8864"/>
              <a:stretch/>
            </p:blipFill>
            <p:spPr>
              <a:xfrm rot="5400000">
                <a:off x="8125004" y="2746410"/>
                <a:ext cx="360038" cy="3600400"/>
              </a:xfrm>
              <a:prstGeom prst="rect">
                <a:avLst/>
              </a:prstGeom>
            </p:spPr>
          </p:pic>
        </p:grpSp>
        <p:sp>
          <p:nvSpPr>
            <p:cNvPr id="15" name="TextBox 14"/>
            <p:cNvSpPr txBox="1"/>
            <p:nvPr/>
          </p:nvSpPr>
          <p:spPr>
            <a:xfrm>
              <a:off x="7536576" y="4745657"/>
              <a:ext cx="1331640" cy="460832"/>
            </a:xfrm>
            <a:prstGeom prst="rect">
              <a:avLst/>
            </a:prstGeom>
            <a:no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grpSp>
      <p:sp>
        <p:nvSpPr>
          <p:cNvPr id="18" name="TextBox 17"/>
          <p:cNvSpPr txBox="1"/>
          <p:nvPr/>
        </p:nvSpPr>
        <p:spPr>
          <a:xfrm>
            <a:off x="59668" y="5458627"/>
            <a:ext cx="10128448" cy="1514261"/>
          </a:xfrm>
          <a:prstGeom prst="rect">
            <a:avLst/>
          </a:prstGeom>
          <a:noFill/>
        </p:spPr>
        <p:txBody>
          <a:bodyPr wrap="square" rtlCol="0">
            <a:spAutoFit/>
          </a:bodyPr>
          <a:lstStyle/>
          <a:p>
            <a:pPr>
              <a:lnSpc>
                <a:spcPct val="110000"/>
              </a:lnSpc>
            </a:pPr>
            <a:r>
              <a:rPr lang="en-US" sz="2800" b="1" dirty="0">
                <a:solidFill>
                  <a:srgbClr val="164194"/>
                </a:solidFill>
                <a:latin typeface="Calibri" panose="020F0502020204030204" pitchFamily="34" charset="0"/>
                <a:cs typeface="Calibri" panose="020F0502020204030204" pitchFamily="34" charset="0"/>
              </a:rPr>
              <a:t>Stomatal conductance is the highest contributor to deposition in GEM-MACH at this UT hour; but a relatively minor contributor for CMAQ/M3DRY</a:t>
            </a:r>
            <a:endParaRPr lang="en-CA" sz="2800" b="1" dirty="0">
              <a:solidFill>
                <a:srgbClr val="164194"/>
              </a:solidFill>
              <a:latin typeface="Calibri" panose="020F0502020204030204" pitchFamily="34" charset="0"/>
              <a:cs typeface="Calibri" panose="020F0502020204030204" pitchFamily="34" charset="0"/>
            </a:endParaRPr>
          </a:p>
        </p:txBody>
      </p:sp>
      <p:sp>
        <p:nvSpPr>
          <p:cNvPr id="19" name="TextBox 18"/>
          <p:cNvSpPr txBox="1"/>
          <p:nvPr/>
        </p:nvSpPr>
        <p:spPr>
          <a:xfrm>
            <a:off x="7658738" y="1524586"/>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spTree>
    <p:extLst>
      <p:ext uri="{BB962C8B-B14F-4D97-AF65-F5344CB8AC3E}">
        <p14:creationId xmlns:p14="http://schemas.microsoft.com/office/powerpoint/2010/main" val="337783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338982"/>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32213" y="58325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Cuticle Pathway</a:t>
            </a:r>
            <a:endParaRPr lang="en-CA" sz="48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854793"/>
            <a:ext cx="6098632" cy="310222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85" y="1854792"/>
            <a:ext cx="6098632" cy="3102227"/>
          </a:xfrm>
          <a:prstGeom prst="rect">
            <a:avLst/>
          </a:prstGeom>
        </p:spPr>
      </p:pic>
      <p:sp>
        <p:nvSpPr>
          <p:cNvPr id="11" name="TextBox 10"/>
          <p:cNvSpPr txBox="1"/>
          <p:nvPr/>
        </p:nvSpPr>
        <p:spPr>
          <a:xfrm>
            <a:off x="2423566" y="1490242"/>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sp>
        <p:nvSpPr>
          <p:cNvPr id="18" name="TextBox 17"/>
          <p:cNvSpPr txBox="1"/>
          <p:nvPr/>
        </p:nvSpPr>
        <p:spPr>
          <a:xfrm>
            <a:off x="34845" y="5085874"/>
            <a:ext cx="12159787" cy="1785104"/>
          </a:xfrm>
          <a:prstGeom prst="rect">
            <a:avLst/>
          </a:prstGeom>
          <a:solidFill>
            <a:schemeClr val="bg1"/>
          </a:solidFill>
        </p:spPr>
        <p:txBody>
          <a:bodyPr wrap="square" rtlCol="0">
            <a:spAutoFit/>
          </a:bodyPr>
          <a:lstStyle/>
          <a:p>
            <a:pPr>
              <a:lnSpc>
                <a:spcPct val="110000"/>
              </a:lnSpc>
            </a:pPr>
            <a:r>
              <a:rPr lang="en-US" sz="2800" b="1" dirty="0">
                <a:latin typeface="Calibri" panose="020F0502020204030204" pitchFamily="34" charset="0"/>
                <a:cs typeface="Calibri" panose="020F0502020204030204" pitchFamily="34" charset="0"/>
              </a:rPr>
              <a:t>This is the term causing the difference in deposition velocities:  </a:t>
            </a:r>
          </a:p>
          <a:p>
            <a:pPr marL="285750" indent="-285750">
              <a:lnSpc>
                <a:spcPct val="11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Most of the differences (in terms of contribution to net deposition velocity) between CMAQ/M3DRY and GEM-MACH are in the cuticle resistance term</a:t>
            </a:r>
          </a:p>
          <a:p>
            <a:pPr marL="285750" indent="-285750">
              <a:lnSpc>
                <a:spcPct val="11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What’s new here:  being able to see the cause of the difference so quickly</a:t>
            </a:r>
            <a:endParaRPr lang="en-CA" sz="2400" b="1" dirty="0">
              <a:latin typeface="Calibri" panose="020F0502020204030204" pitchFamily="34" charset="0"/>
              <a:cs typeface="Calibri" panose="020F0502020204030204" pitchFamily="34" charset="0"/>
            </a:endParaRPr>
          </a:p>
        </p:txBody>
      </p:sp>
      <p:sp>
        <p:nvSpPr>
          <p:cNvPr id="19" name="TextBox 18"/>
          <p:cNvSpPr txBox="1"/>
          <p:nvPr/>
        </p:nvSpPr>
        <p:spPr>
          <a:xfrm>
            <a:off x="7638030" y="1478797"/>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grpSp>
        <p:nvGrpSpPr>
          <p:cNvPr id="13" name="Group 12"/>
          <p:cNvGrpSpPr/>
          <p:nvPr/>
        </p:nvGrpSpPr>
        <p:grpSpPr>
          <a:xfrm>
            <a:off x="3261304" y="4400449"/>
            <a:ext cx="6939152" cy="754513"/>
            <a:chOff x="1661734" y="4509120"/>
            <a:chExt cx="6939152" cy="754513"/>
          </a:xfrm>
        </p:grpSpPr>
        <p:grpSp>
          <p:nvGrpSpPr>
            <p:cNvPr id="14" name="Group 13"/>
            <p:cNvGrpSpPr/>
            <p:nvPr/>
          </p:nvGrpSpPr>
          <p:grpSpPr>
            <a:xfrm>
              <a:off x="1661734" y="4509120"/>
              <a:ext cx="5874842" cy="754513"/>
              <a:chOff x="6504823" y="4221090"/>
              <a:chExt cx="3600400" cy="505539"/>
            </a:xfrm>
          </p:grpSpPr>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3791" t="21861" r="84051" b="10278"/>
              <a:stretch/>
            </p:blipFill>
            <p:spPr>
              <a:xfrm rot="5400000">
                <a:off x="8208404" y="2600910"/>
                <a:ext cx="216023" cy="345638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017" t="20447" r="86387" b="8864"/>
              <a:stretch/>
            </p:blipFill>
            <p:spPr>
              <a:xfrm rot="5400000">
                <a:off x="8125004" y="2746410"/>
                <a:ext cx="360038" cy="3600400"/>
              </a:xfrm>
              <a:prstGeom prst="rect">
                <a:avLst/>
              </a:prstGeom>
            </p:spPr>
          </p:pic>
        </p:grpSp>
        <p:sp>
          <p:nvSpPr>
            <p:cNvPr id="15" name="TextBox 14"/>
            <p:cNvSpPr txBox="1"/>
            <p:nvPr/>
          </p:nvSpPr>
          <p:spPr>
            <a:xfrm>
              <a:off x="7536576" y="4745657"/>
              <a:ext cx="1064310" cy="498598"/>
            </a:xfrm>
            <a:prstGeom prst="rect">
              <a:avLst/>
            </a:prstGeom>
            <a:solidFill>
              <a:schemeClr val="bg1"/>
            </a:solid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grpSp>
    </p:spTree>
    <p:extLst>
      <p:ext uri="{BB962C8B-B14F-4D97-AF65-F5344CB8AC3E}">
        <p14:creationId xmlns:p14="http://schemas.microsoft.com/office/powerpoint/2010/main" val="326436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263352" y="-13977"/>
            <a:ext cx="11928648" cy="1077218"/>
          </a:xfrm>
          <a:prstGeom prst="rect">
            <a:avLst/>
          </a:prstGeom>
          <a:noFill/>
        </p:spPr>
        <p:txBody>
          <a:bodyPr wrap="square" rtlCol="0">
            <a:spAutoFit/>
          </a:bodyPr>
          <a:lstStyle/>
          <a:p>
            <a:r>
              <a:rPr lang="en-US" sz="3200" b="1" dirty="0">
                <a:solidFill>
                  <a:srgbClr val="FFFF00"/>
                </a:solidFill>
                <a:effectLst>
                  <a:outerShdw blurRad="38100" dist="38100" dir="2700000" algn="tl">
                    <a:srgbClr val="000000">
                      <a:alpha val="43137"/>
                    </a:srgbClr>
                  </a:outerShdw>
                </a:effectLst>
              </a:rPr>
              <a:t>Do these differences affect the time-integrated surface flux of SO</a:t>
            </a:r>
            <a:r>
              <a:rPr lang="en-US" sz="3200" b="1" baseline="-25000" dirty="0">
                <a:solidFill>
                  <a:srgbClr val="FFFF00"/>
                </a:solidFill>
                <a:effectLst>
                  <a:outerShdw blurRad="38100" dist="38100" dir="2700000" algn="tl">
                    <a:srgbClr val="000000">
                      <a:alpha val="43137"/>
                    </a:srgbClr>
                  </a:outerShdw>
                </a:effectLst>
              </a:rPr>
              <a:t>2</a:t>
            </a:r>
            <a:r>
              <a:rPr lang="en-US" sz="3200" b="1" dirty="0">
                <a:solidFill>
                  <a:srgbClr val="FFFF00"/>
                </a:solidFill>
                <a:effectLst>
                  <a:outerShdw blurRad="38100" dist="38100" dir="2700000" algn="tl">
                    <a:srgbClr val="000000">
                      <a:alpha val="43137"/>
                    </a:srgbClr>
                  </a:outerShdw>
                </a:effectLst>
              </a:rPr>
              <a:t>?  </a:t>
            </a:r>
            <a:endParaRPr lang="en-CA" sz="3200" b="1" dirty="0">
              <a:solidFill>
                <a:srgbClr val="FFFF00"/>
              </a:solidFill>
              <a:effectLst>
                <a:outerShdw blurRad="38100" dist="38100" dir="2700000" algn="tl">
                  <a:srgbClr val="000000">
                    <a:alpha val="43137"/>
                  </a:srgbClr>
                </a:outerShdw>
              </a:effectLs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016"/>
            <a:ext cx="6007328" cy="305627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932" y="2947342"/>
            <a:ext cx="6042068" cy="3073946"/>
          </a:xfrm>
          <a:prstGeom prst="rect">
            <a:avLst/>
          </a:prstGeom>
        </p:spPr>
      </p:pic>
      <p:sp>
        <p:nvSpPr>
          <p:cNvPr id="14" name="TextBox 13"/>
          <p:cNvSpPr txBox="1"/>
          <p:nvPr/>
        </p:nvSpPr>
        <p:spPr>
          <a:xfrm>
            <a:off x="1542424" y="2442772"/>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sp>
        <p:nvSpPr>
          <p:cNvPr id="15" name="TextBox 14"/>
          <p:cNvSpPr txBox="1"/>
          <p:nvPr/>
        </p:nvSpPr>
        <p:spPr>
          <a:xfrm>
            <a:off x="7608168" y="2419845"/>
            <a:ext cx="2160240" cy="498598"/>
          </a:xfrm>
          <a:prstGeom prst="rect">
            <a:avLst/>
          </a:prstGeom>
          <a:noFill/>
        </p:spPr>
        <p:txBody>
          <a:bodyPr wrap="square" rtlCol="0">
            <a:spAutoFit/>
          </a:bodyPr>
          <a:lstStyle/>
          <a:p>
            <a:pPr>
              <a:lnSpc>
                <a:spcPct val="110000"/>
              </a:lnSpc>
            </a:pPr>
            <a:r>
              <a:rPr lang="en-US" sz="2400" b="1" dirty="0">
                <a:solidFill>
                  <a:srgbClr val="164194"/>
                </a:solidFill>
              </a:rPr>
              <a:t>GEM-MACH</a:t>
            </a:r>
            <a:endParaRPr lang="en-CA" sz="2400" b="1" dirty="0">
              <a:solidFill>
                <a:srgbClr val="164194"/>
              </a:solidFill>
            </a:endParaRPr>
          </a:p>
        </p:txBody>
      </p:sp>
      <p:sp>
        <p:nvSpPr>
          <p:cNvPr id="16" name="TextBox 15"/>
          <p:cNvSpPr txBox="1"/>
          <p:nvPr/>
        </p:nvSpPr>
        <p:spPr>
          <a:xfrm>
            <a:off x="8920" y="1090262"/>
            <a:ext cx="12192000" cy="646331"/>
          </a:xfrm>
          <a:prstGeom prst="rect">
            <a:avLst/>
          </a:prstGeom>
          <a:solidFill>
            <a:schemeClr val="bg1"/>
          </a:solidFill>
        </p:spPr>
        <p:txBody>
          <a:bodyPr wrap="square" rtlCol="0">
            <a:spAutoFit/>
          </a:bodyPr>
          <a:lstStyle/>
          <a:p>
            <a:r>
              <a:rPr lang="en-US" b="1" dirty="0">
                <a:solidFill>
                  <a:srgbClr val="FF0000"/>
                </a:solidFill>
                <a:latin typeface="Calibri" panose="020F0502020204030204" pitchFamily="34" charset="0"/>
                <a:cs typeface="Calibri" panose="020F0502020204030204" pitchFamily="34" charset="0"/>
              </a:rPr>
              <a:t>Not so much… </a:t>
            </a:r>
            <a:r>
              <a:rPr lang="en-US" b="1" dirty="0">
                <a:latin typeface="Calibri" panose="020F0502020204030204" pitchFamily="34" charset="0"/>
                <a:cs typeface="Calibri" panose="020F0502020204030204" pitchFamily="34" charset="0"/>
              </a:rPr>
              <a:t>only over a much smaller area than might be assumed from the 16UT effective </a:t>
            </a:r>
            <a:r>
              <a:rPr lang="en-US" b="1" dirty="0" err="1">
                <a:latin typeface="Calibri" panose="020F0502020204030204" pitchFamily="34" charset="0"/>
                <a:cs typeface="Calibri" panose="020F0502020204030204" pitchFamily="34" charset="0"/>
              </a:rPr>
              <a:t>conductances</a:t>
            </a:r>
            <a:r>
              <a:rPr lang="en-US" b="1" dirty="0">
                <a:latin typeface="Calibri" panose="020F0502020204030204" pitchFamily="34" charset="0"/>
                <a:cs typeface="Calibri" panose="020F0502020204030204" pitchFamily="34" charset="0"/>
              </a:rPr>
              <a:t>.  The July integrated CMAQ deposition flux is actually </a:t>
            </a:r>
            <a:r>
              <a:rPr lang="en-US" b="1" i="1" dirty="0">
                <a:latin typeface="Calibri" panose="020F0502020204030204" pitchFamily="34" charset="0"/>
                <a:cs typeface="Calibri" panose="020F0502020204030204" pitchFamily="34" charset="0"/>
              </a:rPr>
              <a:t>less</a:t>
            </a:r>
            <a:r>
              <a:rPr lang="en-US" b="1" dirty="0">
                <a:latin typeface="Calibri" panose="020F0502020204030204" pitchFamily="34" charset="0"/>
                <a:cs typeface="Calibri" panose="020F0502020204030204" pitchFamily="34" charset="0"/>
              </a:rPr>
              <a:t> than that of GEM-MACH, over much of the domain.  </a:t>
            </a:r>
            <a:endParaRPr lang="en-CA" b="1" dirty="0">
              <a:latin typeface="Calibri" panose="020F0502020204030204" pitchFamily="34" charset="0"/>
              <a:cs typeface="Calibri" panose="020F0502020204030204" pitchFamily="34" charset="0"/>
            </a:endParaRPr>
          </a:p>
        </p:txBody>
      </p:sp>
      <p:grpSp>
        <p:nvGrpSpPr>
          <p:cNvPr id="22" name="Group 21"/>
          <p:cNvGrpSpPr/>
          <p:nvPr/>
        </p:nvGrpSpPr>
        <p:grpSpPr>
          <a:xfrm>
            <a:off x="-51764" y="1687532"/>
            <a:ext cx="12313368" cy="5189123"/>
            <a:chOff x="-51764" y="1687532"/>
            <a:chExt cx="12313368" cy="5189123"/>
          </a:xfrm>
        </p:grpSpPr>
        <p:grpSp>
          <p:nvGrpSpPr>
            <p:cNvPr id="20" name="Group 19"/>
            <p:cNvGrpSpPr/>
            <p:nvPr/>
          </p:nvGrpSpPr>
          <p:grpSpPr>
            <a:xfrm>
              <a:off x="983432" y="1687532"/>
              <a:ext cx="10153128" cy="5165477"/>
              <a:chOff x="983432" y="1687532"/>
              <a:chExt cx="10153128" cy="5165477"/>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2" y="1687532"/>
                <a:ext cx="10153128" cy="5165477"/>
              </a:xfrm>
              <a:prstGeom prst="rect">
                <a:avLst/>
              </a:prstGeom>
            </p:spPr>
          </p:pic>
          <p:sp>
            <p:nvSpPr>
              <p:cNvPr id="19" name="TextBox 18"/>
              <p:cNvSpPr txBox="1"/>
              <p:nvPr/>
            </p:nvSpPr>
            <p:spPr>
              <a:xfrm>
                <a:off x="1290805" y="1736593"/>
                <a:ext cx="9433046" cy="404663"/>
              </a:xfrm>
              <a:prstGeom prst="rect">
                <a:avLst/>
              </a:prstGeom>
              <a:solidFill>
                <a:schemeClr val="bg1"/>
              </a:solidFill>
            </p:spPr>
            <p:txBody>
              <a:bodyPr wrap="square" rtlCol="0">
                <a:spAutoFit/>
              </a:bodyPr>
              <a:lstStyle/>
              <a:p>
                <a:pPr>
                  <a:lnSpc>
                    <a:spcPct val="110000"/>
                  </a:lnSpc>
                </a:pPr>
                <a:r>
                  <a:rPr lang="en-US" sz="2000" b="1" dirty="0">
                    <a:solidFill>
                      <a:srgbClr val="164194"/>
                    </a:solidFill>
                  </a:rPr>
                  <a:t>Delta integrated SO</a:t>
                </a:r>
                <a:r>
                  <a:rPr lang="en-US" sz="2000" b="1" baseline="-25000" dirty="0">
                    <a:solidFill>
                      <a:srgbClr val="164194"/>
                    </a:solidFill>
                  </a:rPr>
                  <a:t>2</a:t>
                </a:r>
                <a:r>
                  <a:rPr lang="en-US" sz="2000" b="1" dirty="0">
                    <a:solidFill>
                      <a:srgbClr val="164194"/>
                    </a:solidFill>
                  </a:rPr>
                  <a:t> flux, July 2016, (CMAQ/M3DRY – GEM-MACH)</a:t>
                </a:r>
                <a:endParaRPr lang="en-CA" sz="2000" b="1" dirty="0">
                  <a:solidFill>
                    <a:srgbClr val="164194"/>
                  </a:solidFill>
                </a:endParaRPr>
              </a:p>
            </p:txBody>
          </p:sp>
        </p:grpSp>
        <p:sp>
          <p:nvSpPr>
            <p:cNvPr id="21" name="TextBox 20"/>
            <p:cNvSpPr txBox="1"/>
            <p:nvPr/>
          </p:nvSpPr>
          <p:spPr>
            <a:xfrm>
              <a:off x="-51764" y="6230324"/>
              <a:ext cx="12313368" cy="646331"/>
            </a:xfrm>
            <a:prstGeom prst="rect">
              <a:avLst/>
            </a:prstGeom>
            <a:solidFill>
              <a:srgbClr val="FFFFCC"/>
            </a:solidFill>
          </p:spPr>
          <p:txBody>
            <a:bodyPr wrap="square" rtlCol="0">
              <a:spAutoFit/>
            </a:bodyPr>
            <a:lstStyle/>
            <a:p>
              <a:r>
                <a:rPr lang="en-US" dirty="0"/>
                <a:t>This is why effective fluxes are important… you get different importance of pathways when local concentration gradients are taken into account.  GEM-MACH/</a:t>
              </a:r>
              <a:r>
                <a:rPr lang="en-US" dirty="0" err="1"/>
                <a:t>BaseCase</a:t>
              </a:r>
              <a:r>
                <a:rPr lang="en-US" dirty="0"/>
                <a:t> fluxes are higher than CMAQ/M3DRY in most of the domain.</a:t>
              </a:r>
              <a:endParaRPr lang="en-CA" dirty="0"/>
            </a:p>
          </p:txBody>
        </p:sp>
      </p:grpSp>
    </p:spTree>
    <p:extLst>
      <p:ext uri="{BB962C8B-B14F-4D97-AF65-F5344CB8AC3E}">
        <p14:creationId xmlns:p14="http://schemas.microsoft.com/office/powerpoint/2010/main" val="6976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336" y="5805264"/>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407368" y="0"/>
            <a:ext cx="11017224" cy="1077218"/>
          </a:xfrm>
          <a:prstGeom prst="rect">
            <a:avLst/>
          </a:prstGeom>
          <a:noFill/>
        </p:spPr>
        <p:txBody>
          <a:bodyPr wrap="square" rtlCol="0">
            <a:spAutoFit/>
          </a:bodyPr>
          <a:lstStyle/>
          <a:p>
            <a:r>
              <a:rPr lang="en-US" sz="3200" b="1" dirty="0">
                <a:solidFill>
                  <a:srgbClr val="FFFF00"/>
                </a:solidFill>
                <a:effectLst>
                  <a:outerShdw blurRad="38100" dist="38100" dir="2700000" algn="tl">
                    <a:srgbClr val="000000">
                      <a:alpha val="43137"/>
                    </a:srgbClr>
                  </a:outerShdw>
                </a:effectLst>
              </a:rPr>
              <a:t>So, next, we check the </a:t>
            </a:r>
            <a:r>
              <a:rPr lang="en-US" sz="3200" b="1" i="1" dirty="0">
                <a:solidFill>
                  <a:srgbClr val="FFFF00"/>
                </a:solidFill>
                <a:effectLst>
                  <a:outerShdw blurRad="38100" dist="38100" dir="2700000" algn="tl">
                    <a:srgbClr val="000000">
                      <a:alpha val="43137"/>
                    </a:srgbClr>
                  </a:outerShdw>
                </a:effectLst>
              </a:rPr>
              <a:t>Effective Fluxes </a:t>
            </a:r>
            <a:r>
              <a:rPr lang="en-US" sz="3200" b="1" dirty="0">
                <a:solidFill>
                  <a:srgbClr val="FFFF00"/>
                </a:solidFill>
                <a:effectLst>
                  <a:outerShdw blurRad="38100" dist="38100" dir="2700000" algn="tl">
                    <a:srgbClr val="000000">
                      <a:alpha val="43137"/>
                    </a:srgbClr>
                  </a:outerShdw>
                </a:effectLst>
              </a:rPr>
              <a:t>– which deposition pathways control the </a:t>
            </a:r>
            <a:r>
              <a:rPr lang="en-US" sz="3200" b="1" i="1" dirty="0">
                <a:solidFill>
                  <a:srgbClr val="FFFF00"/>
                </a:solidFill>
                <a:effectLst>
                  <a:outerShdw blurRad="38100" dist="38100" dir="2700000" algn="tl">
                    <a:srgbClr val="000000">
                      <a:alpha val="43137"/>
                    </a:srgbClr>
                  </a:outerShdw>
                </a:effectLst>
              </a:rPr>
              <a:t>deposition </a:t>
            </a:r>
            <a:r>
              <a:rPr lang="en-US" sz="3200" b="1" i="1" u="sng" dirty="0">
                <a:solidFill>
                  <a:srgbClr val="FFFF00"/>
                </a:solidFill>
                <a:effectLst>
                  <a:outerShdw blurRad="38100" dist="38100" dir="2700000" algn="tl">
                    <a:srgbClr val="000000">
                      <a:alpha val="43137"/>
                    </a:srgbClr>
                  </a:outerShdw>
                </a:effectLst>
              </a:rPr>
              <a:t>flux</a:t>
            </a:r>
            <a:r>
              <a:rPr lang="en-US" sz="3200" b="1" dirty="0">
                <a:solidFill>
                  <a:srgbClr val="FFFF00"/>
                </a:solidFill>
                <a:effectLst>
                  <a:outerShdw blurRad="38100" dist="38100" dir="2700000" algn="tl">
                    <a:srgbClr val="000000">
                      <a:alpha val="43137"/>
                    </a:srgbClr>
                  </a:outerShdw>
                </a:effectLst>
              </a:rPr>
              <a:t>?</a:t>
            </a:r>
          </a:p>
        </p:txBody>
      </p:sp>
      <p:sp>
        <p:nvSpPr>
          <p:cNvPr id="12" name="TextBox 11"/>
          <p:cNvSpPr txBox="1"/>
          <p:nvPr/>
        </p:nvSpPr>
        <p:spPr>
          <a:xfrm>
            <a:off x="2268595" y="1562848"/>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sp>
        <p:nvSpPr>
          <p:cNvPr id="13" name="TextBox 12"/>
          <p:cNvSpPr txBox="1"/>
          <p:nvPr/>
        </p:nvSpPr>
        <p:spPr>
          <a:xfrm>
            <a:off x="7658738" y="1524586"/>
            <a:ext cx="3445393"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grpSp>
        <p:nvGrpSpPr>
          <p:cNvPr id="16" name="Group 15"/>
          <p:cNvGrpSpPr/>
          <p:nvPr/>
        </p:nvGrpSpPr>
        <p:grpSpPr>
          <a:xfrm>
            <a:off x="-40325" y="1922888"/>
            <a:ext cx="12192001" cy="3201610"/>
            <a:chOff x="-29345" y="2900406"/>
            <a:chExt cx="12192001" cy="320161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5" y="2981865"/>
              <a:ext cx="6132887" cy="312015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893" y="2982436"/>
              <a:ext cx="6131763" cy="3119579"/>
            </a:xfrm>
            <a:prstGeom prst="rect">
              <a:avLst/>
            </a:prstGeom>
          </p:spPr>
        </p:pic>
        <p:sp>
          <p:nvSpPr>
            <p:cNvPr id="14" name="TextBox 13"/>
            <p:cNvSpPr txBox="1"/>
            <p:nvPr/>
          </p:nvSpPr>
          <p:spPr>
            <a:xfrm>
              <a:off x="3334043" y="2900406"/>
              <a:ext cx="5393700" cy="369332"/>
            </a:xfrm>
            <a:prstGeom prst="rect">
              <a:avLst/>
            </a:prstGeom>
            <a:solidFill>
              <a:schemeClr val="bg1"/>
            </a:solidFill>
            <a:ln>
              <a:solidFill>
                <a:schemeClr val="tx1"/>
              </a:solidFill>
            </a:ln>
          </p:spPr>
          <p:txBody>
            <a:bodyPr wrap="square" rtlCol="0">
              <a:spAutoFit/>
            </a:bodyPr>
            <a:lstStyle/>
            <a:p>
              <a:r>
                <a:rPr lang="en-US" dirty="0"/>
                <a:t>Lower Canopy Pathway SO</a:t>
              </a:r>
              <a:r>
                <a:rPr lang="en-US" baseline="-25000" dirty="0"/>
                <a:t>2</a:t>
              </a:r>
              <a:r>
                <a:rPr lang="en-US" dirty="0"/>
                <a:t> Mass Flux, July 2016</a:t>
              </a:r>
              <a:endParaRPr lang="en-CA" dirty="0"/>
            </a:p>
          </p:txBody>
        </p:sp>
      </p:grpSp>
      <p:sp>
        <p:nvSpPr>
          <p:cNvPr id="30" name="TextBox 29"/>
          <p:cNvSpPr txBox="1"/>
          <p:nvPr/>
        </p:nvSpPr>
        <p:spPr>
          <a:xfrm>
            <a:off x="3862316" y="4804607"/>
            <a:ext cx="4460491" cy="369332"/>
          </a:xfrm>
          <a:prstGeom prst="rect">
            <a:avLst/>
          </a:prstGeom>
          <a:solidFill>
            <a:schemeClr val="bg1"/>
          </a:solidFill>
        </p:spPr>
        <p:txBody>
          <a:bodyPr wrap="square" rtlCol="0">
            <a:spAutoFit/>
          </a:bodyPr>
          <a:lstStyle/>
          <a:p>
            <a:r>
              <a:rPr lang="en-US" dirty="0"/>
              <a:t>CMAQ/M3DRY  &gt; GEM-MACH/</a:t>
            </a:r>
            <a:r>
              <a:rPr lang="en-US" dirty="0" err="1"/>
              <a:t>BaseCase</a:t>
            </a:r>
            <a:endParaRPr lang="en-CA" dirty="0"/>
          </a:p>
        </p:txBody>
      </p:sp>
      <p:grpSp>
        <p:nvGrpSpPr>
          <p:cNvPr id="36" name="Group 35"/>
          <p:cNvGrpSpPr/>
          <p:nvPr/>
        </p:nvGrpSpPr>
        <p:grpSpPr>
          <a:xfrm>
            <a:off x="-40325" y="1999670"/>
            <a:ext cx="12188059" cy="3129766"/>
            <a:chOff x="4034418" y="-9595466"/>
            <a:chExt cx="12188059" cy="3129766"/>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418" y="-9591224"/>
              <a:ext cx="6099425" cy="310312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9556" y="-9595466"/>
              <a:ext cx="6092921" cy="3099818"/>
            </a:xfrm>
            <a:prstGeom prst="rect">
              <a:avLst/>
            </a:prstGeom>
          </p:spPr>
        </p:pic>
        <p:sp>
          <p:nvSpPr>
            <p:cNvPr id="20" name="TextBox 19"/>
            <p:cNvSpPr txBox="1"/>
            <p:nvPr/>
          </p:nvSpPr>
          <p:spPr>
            <a:xfrm>
              <a:off x="8125361" y="-9594895"/>
              <a:ext cx="4233188" cy="369332"/>
            </a:xfrm>
            <a:prstGeom prst="rect">
              <a:avLst/>
            </a:prstGeom>
            <a:solidFill>
              <a:schemeClr val="bg1"/>
            </a:solidFill>
            <a:ln>
              <a:solidFill>
                <a:schemeClr val="tx1"/>
              </a:solidFill>
            </a:ln>
          </p:spPr>
          <p:txBody>
            <a:bodyPr wrap="square" rtlCol="0">
              <a:spAutoFit/>
            </a:bodyPr>
            <a:lstStyle/>
            <a:p>
              <a:r>
                <a:rPr lang="en-US" dirty="0"/>
                <a:t>Soil Pathway SO</a:t>
              </a:r>
              <a:r>
                <a:rPr lang="en-US" baseline="-25000" dirty="0"/>
                <a:t>2</a:t>
              </a:r>
              <a:r>
                <a:rPr lang="en-US" dirty="0"/>
                <a:t> Mass Flux, July 2016</a:t>
              </a:r>
              <a:endParaRPr lang="en-CA" dirty="0"/>
            </a:p>
          </p:txBody>
        </p:sp>
        <p:sp>
          <p:nvSpPr>
            <p:cNvPr id="34" name="TextBox 33"/>
            <p:cNvSpPr txBox="1"/>
            <p:nvPr/>
          </p:nvSpPr>
          <p:spPr>
            <a:xfrm>
              <a:off x="8161587" y="-6835032"/>
              <a:ext cx="4460491" cy="369332"/>
            </a:xfrm>
            <a:prstGeom prst="rect">
              <a:avLst/>
            </a:prstGeom>
            <a:solidFill>
              <a:schemeClr val="bg1"/>
            </a:solidFill>
          </p:spPr>
          <p:txBody>
            <a:bodyPr wrap="square" rtlCol="0">
              <a:spAutoFit/>
            </a:bodyPr>
            <a:lstStyle/>
            <a:p>
              <a:r>
                <a:rPr lang="en-US" dirty="0"/>
                <a:t>CMAQ/M3DRY  &lt; GEM-MACH/</a:t>
              </a:r>
              <a:r>
                <a:rPr lang="en-US" dirty="0" err="1"/>
                <a:t>BaseCase</a:t>
              </a:r>
              <a:endParaRPr lang="en-CA" dirty="0"/>
            </a:p>
          </p:txBody>
        </p:sp>
      </p:grpSp>
      <p:grpSp>
        <p:nvGrpSpPr>
          <p:cNvPr id="35" name="Group 34"/>
          <p:cNvGrpSpPr/>
          <p:nvPr/>
        </p:nvGrpSpPr>
        <p:grpSpPr>
          <a:xfrm>
            <a:off x="-40325" y="1985754"/>
            <a:ext cx="12218218" cy="3202638"/>
            <a:chOff x="3143672" y="-5984197"/>
            <a:chExt cx="12218218" cy="3202638"/>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3672" y="-5972333"/>
              <a:ext cx="6134070" cy="312075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1890" y="-5957129"/>
              <a:ext cx="6090000" cy="3098332"/>
            </a:xfrm>
            <a:prstGeom prst="rect">
              <a:avLst/>
            </a:prstGeom>
          </p:spPr>
        </p:pic>
        <p:sp>
          <p:nvSpPr>
            <p:cNvPr id="15" name="TextBox 14"/>
            <p:cNvSpPr txBox="1"/>
            <p:nvPr/>
          </p:nvSpPr>
          <p:spPr>
            <a:xfrm>
              <a:off x="6960372" y="-5984197"/>
              <a:ext cx="4713075" cy="369332"/>
            </a:xfrm>
            <a:prstGeom prst="rect">
              <a:avLst/>
            </a:prstGeom>
            <a:solidFill>
              <a:schemeClr val="bg1"/>
            </a:solidFill>
            <a:ln>
              <a:solidFill>
                <a:schemeClr val="tx1"/>
              </a:solidFill>
            </a:ln>
          </p:spPr>
          <p:txBody>
            <a:bodyPr wrap="square" rtlCol="0">
              <a:spAutoFit/>
            </a:bodyPr>
            <a:lstStyle/>
            <a:p>
              <a:r>
                <a:rPr lang="en-US" dirty="0"/>
                <a:t>Stomatal Pathway SO</a:t>
              </a:r>
              <a:r>
                <a:rPr lang="en-US" baseline="-25000" dirty="0"/>
                <a:t>2</a:t>
              </a:r>
              <a:r>
                <a:rPr lang="en-US" dirty="0"/>
                <a:t> Mass Flux, July 2016</a:t>
              </a:r>
              <a:endParaRPr lang="en-CA" dirty="0"/>
            </a:p>
          </p:txBody>
        </p:sp>
        <p:sp>
          <p:nvSpPr>
            <p:cNvPr id="33" name="TextBox 32"/>
            <p:cNvSpPr txBox="1"/>
            <p:nvPr/>
          </p:nvSpPr>
          <p:spPr>
            <a:xfrm>
              <a:off x="7245030" y="-3150891"/>
              <a:ext cx="4460491" cy="369332"/>
            </a:xfrm>
            <a:prstGeom prst="rect">
              <a:avLst/>
            </a:prstGeom>
            <a:solidFill>
              <a:schemeClr val="bg1"/>
            </a:solidFill>
          </p:spPr>
          <p:txBody>
            <a:bodyPr wrap="square" rtlCol="0">
              <a:spAutoFit/>
            </a:bodyPr>
            <a:lstStyle/>
            <a:p>
              <a:r>
                <a:rPr lang="en-US" dirty="0"/>
                <a:t>CMAQ/M3DRY  &lt; GEM-MACH/</a:t>
              </a:r>
              <a:r>
                <a:rPr lang="en-US" dirty="0" err="1"/>
                <a:t>BaseCase</a:t>
              </a:r>
              <a:endParaRPr lang="en-CA" dirty="0"/>
            </a:p>
          </p:txBody>
        </p:sp>
      </p:grpSp>
      <p:sp>
        <p:nvSpPr>
          <p:cNvPr id="29" name="TextBox 28"/>
          <p:cNvSpPr txBox="1"/>
          <p:nvPr/>
        </p:nvSpPr>
        <p:spPr>
          <a:xfrm>
            <a:off x="0" y="5161974"/>
            <a:ext cx="11928648" cy="1754326"/>
          </a:xfrm>
          <a:prstGeom prst="rect">
            <a:avLst/>
          </a:prstGeom>
          <a:solidFill>
            <a:schemeClr val="bg1"/>
          </a:solidFill>
        </p:spPr>
        <p:txBody>
          <a:bodyPr wrap="square" rtlCol="0">
            <a:spAutoFit/>
          </a:bodyPr>
          <a:lstStyle/>
          <a:p>
            <a:r>
              <a:rPr lang="en-US" b="1" dirty="0">
                <a:solidFill>
                  <a:srgbClr val="FF0000"/>
                </a:solidFill>
                <a:latin typeface="Calibri" panose="020F0502020204030204" pitchFamily="34" charset="0"/>
                <a:cs typeface="Calibri" panose="020F0502020204030204" pitchFamily="34" charset="0"/>
              </a:rPr>
              <a:t>The effective fluxes show a somewhat more complicated picture.</a:t>
            </a:r>
          </a:p>
          <a:p>
            <a:pPr marL="285750" indent="-285750">
              <a:buFont typeface="Arial" panose="020B0604020202020204" pitchFamily="34" charset="0"/>
              <a:buChar char="•"/>
            </a:pPr>
            <a:r>
              <a:rPr lang="en-US" b="1" dirty="0">
                <a:latin typeface="Calibri" panose="020F0502020204030204" pitchFamily="34" charset="0"/>
                <a:cs typeface="Calibri" panose="020F0502020204030204" pitchFamily="34" charset="0"/>
              </a:rPr>
              <a:t>Cuticle pathway flux: CMAQ/M3DRY &gt; GEM-MACH/</a:t>
            </a:r>
            <a:r>
              <a:rPr lang="en-US" b="1" dirty="0" err="1">
                <a:latin typeface="Calibri" panose="020F0502020204030204" pitchFamily="34" charset="0"/>
                <a:cs typeface="Calibri" panose="020F0502020204030204" pitchFamily="34" charset="0"/>
              </a:rPr>
              <a:t>BaseCase</a:t>
            </a:r>
            <a:endParaRPr lang="en-US"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cs typeface="Calibri" panose="020F0502020204030204" pitchFamily="34" charset="0"/>
              </a:rPr>
              <a:t>Lower canopy pathway flux: CMAQ/M3DRY &gt; GEM-MACH/</a:t>
            </a:r>
            <a:r>
              <a:rPr lang="en-US" b="1" dirty="0" err="1">
                <a:latin typeface="Calibri" panose="020F0502020204030204" pitchFamily="34" charset="0"/>
                <a:cs typeface="Calibri" panose="020F0502020204030204" pitchFamily="34" charset="0"/>
              </a:rPr>
              <a:t>BaseCase</a:t>
            </a:r>
            <a:r>
              <a:rPr lang="en-US" b="1" dirty="0">
                <a:latin typeface="Calibri" panose="020F0502020204030204" pitchFamily="34" charset="0"/>
                <a:cs typeface="Calibri" panose="020F0502020204030204" pitchFamily="34" charset="0"/>
              </a:rPr>
              <a:t> (though both are small)</a:t>
            </a:r>
          </a:p>
          <a:p>
            <a:pPr marL="285750" indent="-285750">
              <a:buFont typeface="Arial" panose="020B0604020202020204" pitchFamily="34" charset="0"/>
              <a:buChar char="•"/>
            </a:pPr>
            <a:r>
              <a:rPr lang="en-US" b="1" dirty="0">
                <a:latin typeface="Calibri" panose="020F0502020204030204" pitchFamily="34" charset="0"/>
                <a:cs typeface="Calibri" panose="020F0502020204030204" pitchFamily="34" charset="0"/>
              </a:rPr>
              <a:t>Soil pathway flux:  CMAQ/M3DRY &lt; GEM-MACH/</a:t>
            </a:r>
            <a:r>
              <a:rPr lang="en-US" b="1" dirty="0" err="1">
                <a:latin typeface="Calibri" panose="020F0502020204030204" pitchFamily="34" charset="0"/>
                <a:cs typeface="Calibri" panose="020F0502020204030204" pitchFamily="34" charset="0"/>
              </a:rPr>
              <a:t>BaseCase</a:t>
            </a:r>
            <a:endParaRPr lang="en-US"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cs typeface="Calibri" panose="020F0502020204030204" pitchFamily="34" charset="0"/>
              </a:rPr>
              <a:t>Stomatal pathway flux: CMAQ/M3DRY &lt; GEM-MACH/</a:t>
            </a:r>
            <a:r>
              <a:rPr lang="en-US" b="1" dirty="0" err="1">
                <a:latin typeface="Calibri" panose="020F0502020204030204" pitchFamily="34" charset="0"/>
                <a:cs typeface="Calibri" panose="020F0502020204030204" pitchFamily="34" charset="0"/>
              </a:rPr>
              <a:t>BaseCase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The high cuticle effective </a:t>
            </a:r>
            <a:r>
              <a:rPr lang="en-US" b="1" i="1" dirty="0">
                <a:latin typeface="Calibri" panose="020F0502020204030204" pitchFamily="34" charset="0"/>
                <a:cs typeface="Calibri" panose="020F0502020204030204" pitchFamily="34" charset="0"/>
              </a:rPr>
              <a:t>conductance</a:t>
            </a:r>
            <a:r>
              <a:rPr lang="en-US" b="1" dirty="0">
                <a:latin typeface="Calibri" panose="020F0502020204030204" pitchFamily="34" charset="0"/>
                <a:cs typeface="Calibri" panose="020F0502020204030204" pitchFamily="34" charset="0"/>
              </a:rPr>
              <a:t> values do not result in their dominating the deposition </a:t>
            </a:r>
            <a:r>
              <a:rPr lang="en-US" b="1" i="1" dirty="0">
                <a:latin typeface="Calibri" panose="020F0502020204030204" pitchFamily="34" charset="0"/>
                <a:cs typeface="Calibri" panose="020F0502020204030204" pitchFamily="34" charset="0"/>
              </a:rPr>
              <a:t>flux</a:t>
            </a:r>
            <a:r>
              <a:rPr lang="en-US" b="1" dirty="0">
                <a:latin typeface="Calibri" panose="020F0502020204030204" pitchFamily="34" charset="0"/>
                <a:cs typeface="Calibri" panose="020F0502020204030204" pitchFamily="34" charset="0"/>
              </a:rPr>
              <a:t> over the domain.</a:t>
            </a:r>
          </a:p>
        </p:txBody>
      </p:sp>
      <p:grpSp>
        <p:nvGrpSpPr>
          <p:cNvPr id="32" name="Group 31"/>
          <p:cNvGrpSpPr/>
          <p:nvPr/>
        </p:nvGrpSpPr>
        <p:grpSpPr>
          <a:xfrm>
            <a:off x="-21398" y="1979449"/>
            <a:ext cx="12229103" cy="3173084"/>
            <a:chOff x="2711624" y="-2619477"/>
            <a:chExt cx="12229103" cy="3173084"/>
          </a:xfrm>
        </p:grpSpPr>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1624" y="-2605051"/>
              <a:ext cx="6124217" cy="3115740"/>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6510" y="-2605050"/>
              <a:ext cx="6124217" cy="3115740"/>
            </a:xfrm>
            <a:prstGeom prst="rect">
              <a:avLst/>
            </a:prstGeom>
          </p:spPr>
        </p:pic>
        <p:sp>
          <p:nvSpPr>
            <p:cNvPr id="24" name="TextBox 23"/>
            <p:cNvSpPr txBox="1"/>
            <p:nvPr/>
          </p:nvSpPr>
          <p:spPr>
            <a:xfrm>
              <a:off x="6757596" y="-2619477"/>
              <a:ext cx="4529604" cy="369332"/>
            </a:xfrm>
            <a:prstGeom prst="rect">
              <a:avLst/>
            </a:prstGeom>
            <a:solidFill>
              <a:schemeClr val="bg1"/>
            </a:solidFill>
            <a:ln>
              <a:solidFill>
                <a:schemeClr val="tx1"/>
              </a:solidFill>
            </a:ln>
          </p:spPr>
          <p:txBody>
            <a:bodyPr wrap="square" rtlCol="0">
              <a:spAutoFit/>
            </a:bodyPr>
            <a:lstStyle/>
            <a:p>
              <a:r>
                <a:rPr lang="en-US" dirty="0"/>
                <a:t>Cuticle Pathway SO</a:t>
              </a:r>
              <a:r>
                <a:rPr lang="en-US" baseline="-25000" dirty="0"/>
                <a:t>2</a:t>
              </a:r>
              <a:r>
                <a:rPr lang="en-US" dirty="0"/>
                <a:t> Mass Flux, July 2016</a:t>
              </a:r>
              <a:endParaRPr lang="en-CA" dirty="0"/>
            </a:p>
          </p:txBody>
        </p:sp>
        <p:sp>
          <p:nvSpPr>
            <p:cNvPr id="31" name="TextBox 30"/>
            <p:cNvSpPr txBox="1"/>
            <p:nvPr/>
          </p:nvSpPr>
          <p:spPr>
            <a:xfrm>
              <a:off x="6623149" y="184275"/>
              <a:ext cx="4460491" cy="369332"/>
            </a:xfrm>
            <a:prstGeom prst="rect">
              <a:avLst/>
            </a:prstGeom>
            <a:solidFill>
              <a:schemeClr val="bg1"/>
            </a:solidFill>
          </p:spPr>
          <p:txBody>
            <a:bodyPr wrap="square" rtlCol="0">
              <a:spAutoFit/>
            </a:bodyPr>
            <a:lstStyle/>
            <a:p>
              <a:r>
                <a:rPr lang="en-US" dirty="0"/>
                <a:t>CMAQ/M3DRY  &gt; GEM-MACH/</a:t>
              </a:r>
              <a:r>
                <a:rPr lang="en-US" dirty="0" err="1"/>
                <a:t>BaseCase</a:t>
              </a:r>
              <a:endParaRPr lang="en-CA" dirty="0"/>
            </a:p>
          </p:txBody>
        </p:sp>
      </p:grpSp>
    </p:spTree>
    <p:extLst>
      <p:ext uri="{BB962C8B-B14F-4D97-AF65-F5344CB8AC3E}">
        <p14:creationId xmlns:p14="http://schemas.microsoft.com/office/powerpoint/2010/main" val="49685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62069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42907" y="118658"/>
            <a:ext cx="12058600" cy="1200329"/>
          </a:xfrm>
          <a:prstGeom prst="rect">
            <a:avLst/>
          </a:prstGeom>
          <a:noFill/>
        </p:spPr>
        <p:txBody>
          <a:bodyPr wrap="square" rtlCol="0">
            <a:spAutoFit/>
          </a:bodyPr>
          <a:lstStyle/>
          <a:p>
            <a:r>
              <a:rPr lang="en-US" sz="3600" b="1" dirty="0">
                <a:solidFill>
                  <a:srgbClr val="FFFF00"/>
                </a:solidFill>
                <a:effectLst>
                  <a:outerShdw blurRad="38100" dist="38100" dir="2700000" algn="tl">
                    <a:srgbClr val="000000">
                      <a:alpha val="43137"/>
                    </a:srgbClr>
                  </a:outerShdw>
                </a:effectLst>
              </a:rPr>
              <a:t>The inverse of the total surface resistance </a:t>
            </a:r>
            <a:r>
              <a:rPr lang="en-US" sz="3600" b="1" dirty="0" err="1">
                <a:solidFill>
                  <a:srgbClr val="FFFF00"/>
                </a:solidFill>
                <a:effectLst>
                  <a:outerShdw blurRad="38100" dist="38100" dir="2700000" algn="tl">
                    <a:srgbClr val="000000">
                      <a:alpha val="43137"/>
                    </a:srgbClr>
                  </a:outerShdw>
                </a:effectLst>
              </a:rPr>
              <a:t>R</a:t>
            </a:r>
            <a:r>
              <a:rPr lang="en-US" sz="3600" b="1" baseline="-25000" dirty="0" err="1">
                <a:solidFill>
                  <a:srgbClr val="FFFF00"/>
                </a:solidFill>
                <a:effectLst>
                  <a:outerShdw blurRad="38100" dist="38100" dir="2700000" algn="tl">
                    <a:srgbClr val="000000">
                      <a:alpha val="43137"/>
                    </a:srgbClr>
                  </a:outerShdw>
                </a:effectLst>
              </a:rPr>
              <a:t>c</a:t>
            </a:r>
            <a:r>
              <a:rPr lang="en-US" sz="3600" b="1" dirty="0">
                <a:solidFill>
                  <a:srgbClr val="FFFF00"/>
                </a:solidFill>
                <a:effectLst>
                  <a:outerShdw blurRad="38100" dist="38100" dir="2700000" algn="tl">
                    <a:srgbClr val="000000">
                      <a:alpha val="43137"/>
                    </a:srgbClr>
                  </a:outerShdw>
                </a:effectLst>
              </a:rPr>
              <a:t> also shows some interesting differences at 16 UT</a:t>
            </a:r>
            <a:endParaRPr lang="en-CA" sz="36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44824"/>
            <a:ext cx="6092062" cy="31019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2063" y="1844824"/>
            <a:ext cx="6096862" cy="3104366"/>
          </a:xfrm>
          <a:prstGeom prst="rect">
            <a:avLst/>
          </a:prstGeom>
        </p:spPr>
      </p:pic>
      <p:sp>
        <p:nvSpPr>
          <p:cNvPr id="11" name="TextBox 10"/>
          <p:cNvSpPr txBox="1"/>
          <p:nvPr/>
        </p:nvSpPr>
        <p:spPr>
          <a:xfrm>
            <a:off x="1475655" y="1456342"/>
            <a:ext cx="2794225" cy="498598"/>
          </a:xfrm>
          <a:prstGeom prst="rect">
            <a:avLst/>
          </a:prstGeom>
          <a:noFill/>
        </p:spPr>
        <p:txBody>
          <a:bodyPr wrap="square" rtlCol="0">
            <a:spAutoFit/>
          </a:bodyPr>
          <a:lstStyle/>
          <a:p>
            <a:pPr>
              <a:lnSpc>
                <a:spcPct val="110000"/>
              </a:lnSpc>
            </a:pPr>
            <a:r>
              <a:rPr lang="en-US" sz="2400" b="1" dirty="0">
                <a:solidFill>
                  <a:srgbClr val="164194"/>
                </a:solidFill>
              </a:rPr>
              <a:t>CMAQ/M3DRY</a:t>
            </a:r>
            <a:endParaRPr lang="en-CA" sz="2400" b="1" dirty="0">
              <a:solidFill>
                <a:srgbClr val="164194"/>
              </a:solidFill>
            </a:endParaRPr>
          </a:p>
        </p:txBody>
      </p:sp>
      <p:sp>
        <p:nvSpPr>
          <p:cNvPr id="12" name="TextBox 11"/>
          <p:cNvSpPr txBox="1"/>
          <p:nvPr/>
        </p:nvSpPr>
        <p:spPr>
          <a:xfrm>
            <a:off x="7541398" y="1433415"/>
            <a:ext cx="3451145" cy="498598"/>
          </a:xfrm>
          <a:prstGeom prst="rect">
            <a:avLst/>
          </a:prstGeom>
          <a:noFill/>
        </p:spPr>
        <p:txBody>
          <a:bodyPr wrap="square" rtlCol="0">
            <a:spAutoFit/>
          </a:bodyPr>
          <a:lstStyle/>
          <a:p>
            <a:pPr>
              <a:lnSpc>
                <a:spcPct val="110000"/>
              </a:lnSpc>
            </a:pPr>
            <a:r>
              <a:rPr lang="en-US" sz="2400" b="1" dirty="0">
                <a:solidFill>
                  <a:srgbClr val="164194"/>
                </a:solidFill>
              </a:rPr>
              <a:t>GEM-MACH/</a:t>
            </a:r>
            <a:r>
              <a:rPr lang="en-US" sz="2400" b="1" dirty="0" err="1">
                <a:solidFill>
                  <a:srgbClr val="164194"/>
                </a:solidFill>
              </a:rPr>
              <a:t>BaseCase</a:t>
            </a:r>
            <a:endParaRPr lang="en-CA" sz="2400" b="1" dirty="0">
              <a:solidFill>
                <a:srgbClr val="164194"/>
              </a:solidFill>
            </a:endParaRPr>
          </a:p>
        </p:txBody>
      </p:sp>
      <p:grpSp>
        <p:nvGrpSpPr>
          <p:cNvPr id="13" name="Group 12"/>
          <p:cNvGrpSpPr/>
          <p:nvPr/>
        </p:nvGrpSpPr>
        <p:grpSpPr>
          <a:xfrm>
            <a:off x="3255883" y="4090969"/>
            <a:ext cx="5832648" cy="864096"/>
            <a:chOff x="1907702" y="4941170"/>
            <a:chExt cx="4968554" cy="1062835"/>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3551" t="19517" r="84891" b="9083"/>
            <a:stretch/>
          </p:blipFill>
          <p:spPr>
            <a:xfrm rot="5400000">
              <a:off x="4285438" y="2563434"/>
              <a:ext cx="213081" cy="4968554"/>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7405" t="19517" r="86510" b="9083"/>
            <a:stretch/>
          </p:blipFill>
          <p:spPr>
            <a:xfrm rot="5400000">
              <a:off x="3975756" y="3103506"/>
              <a:ext cx="832445" cy="4968554"/>
            </a:xfrm>
            <a:prstGeom prst="rect">
              <a:avLst/>
            </a:prstGeom>
          </p:spPr>
        </p:pic>
      </p:grpSp>
      <p:sp>
        <p:nvSpPr>
          <p:cNvPr id="16" name="TextBox 15"/>
          <p:cNvSpPr txBox="1"/>
          <p:nvPr/>
        </p:nvSpPr>
        <p:spPr>
          <a:xfrm>
            <a:off x="9137961" y="4459487"/>
            <a:ext cx="1062495" cy="498598"/>
          </a:xfrm>
          <a:prstGeom prst="rect">
            <a:avLst/>
          </a:prstGeom>
          <a:solidFill>
            <a:schemeClr val="bg1"/>
          </a:solid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sp>
        <p:nvSpPr>
          <p:cNvPr id="17" name="TextBox 16"/>
          <p:cNvSpPr txBox="1"/>
          <p:nvPr/>
        </p:nvSpPr>
        <p:spPr>
          <a:xfrm>
            <a:off x="76206" y="4973856"/>
            <a:ext cx="12192000" cy="1818959"/>
          </a:xfrm>
          <a:prstGeom prst="rect">
            <a:avLst/>
          </a:prstGeom>
          <a:solidFill>
            <a:srgbClr val="FFFFCC"/>
          </a:solidFill>
        </p:spPr>
        <p:txBody>
          <a:bodyPr wrap="square" rtlCol="0">
            <a:spAutoFit/>
          </a:bodyPr>
          <a:lstStyle/>
          <a:p>
            <a:pPr marL="285750" indent="-285750">
              <a:lnSpc>
                <a:spcPct val="110000"/>
              </a:lnSpc>
              <a:buFont typeface="Arial" panose="020B0604020202020204" pitchFamily="34" charset="0"/>
              <a:buChar char="•"/>
            </a:pPr>
            <a:r>
              <a:rPr lang="en-US" sz="2100" b="1" dirty="0">
                <a:solidFill>
                  <a:srgbClr val="164194"/>
                </a:solidFill>
                <a:latin typeface="Calibri" panose="020F0502020204030204" pitchFamily="34" charset="0"/>
                <a:cs typeface="Calibri" panose="020F0502020204030204" pitchFamily="34" charset="0"/>
              </a:rPr>
              <a:t>Very low resistances (high inverse resistances) in spots in CMAQ simulation: </a:t>
            </a:r>
          </a:p>
          <a:p>
            <a:pPr marL="742950" lvl="1" indent="-285750">
              <a:lnSpc>
                <a:spcPct val="110000"/>
              </a:lnSpc>
              <a:buFont typeface="Arial" panose="020B0604020202020204" pitchFamily="34" charset="0"/>
              <a:buChar char="•"/>
            </a:pPr>
            <a:r>
              <a:rPr lang="en-US" b="1" dirty="0">
                <a:solidFill>
                  <a:srgbClr val="164194"/>
                </a:solidFill>
                <a:latin typeface="Calibri" panose="020F0502020204030204" pitchFamily="34" charset="0"/>
                <a:cs typeface="Calibri" panose="020F0502020204030204" pitchFamily="34" charset="0"/>
              </a:rPr>
              <a:t>Water on foliage parameterization is affecting medians </a:t>
            </a:r>
            <a:r>
              <a:rPr lang="en-US" b="1" dirty="0">
                <a:solidFill>
                  <a:srgbClr val="164194"/>
                </a:solidFill>
                <a:latin typeface="Calibri" panose="020F0502020204030204" pitchFamily="34" charset="0"/>
                <a:cs typeface="Calibri" panose="020F0502020204030204" pitchFamily="34" charset="0"/>
                <a:sym typeface="Wingdings" panose="05000000000000000000" pitchFamily="2" charset="2"/>
              </a:rPr>
              <a:t></a:t>
            </a:r>
            <a:r>
              <a:rPr lang="en-US" b="1" dirty="0">
                <a:solidFill>
                  <a:srgbClr val="164194"/>
                </a:solidFill>
                <a:latin typeface="Calibri" panose="020F0502020204030204" pitchFamily="34" charset="0"/>
                <a:cs typeface="Calibri" panose="020F0502020204030204" pitchFamily="34" charset="0"/>
              </a:rPr>
              <a:t> mesophyll resistance, which is small, dominates.  </a:t>
            </a:r>
          </a:p>
          <a:p>
            <a:pPr marL="285750" indent="-285750">
              <a:lnSpc>
                <a:spcPct val="110000"/>
              </a:lnSpc>
              <a:buFont typeface="Arial" panose="020B0604020202020204" pitchFamily="34" charset="0"/>
              <a:buChar char="•"/>
            </a:pPr>
            <a:r>
              <a:rPr lang="en-US" sz="2100" b="1" dirty="0">
                <a:solidFill>
                  <a:srgbClr val="164194"/>
                </a:solidFill>
                <a:latin typeface="Calibri" panose="020F0502020204030204" pitchFamily="34" charset="0"/>
                <a:cs typeface="Calibri" panose="020F0502020204030204" pitchFamily="34" charset="0"/>
              </a:rPr>
              <a:t>Elsewhere, cuticle resistance is the main contributor to higher SO</a:t>
            </a:r>
            <a:r>
              <a:rPr lang="en-US" sz="2100" b="1" baseline="-25000" dirty="0">
                <a:solidFill>
                  <a:srgbClr val="164194"/>
                </a:solidFill>
                <a:latin typeface="Calibri" panose="020F0502020204030204" pitchFamily="34" charset="0"/>
                <a:cs typeface="Calibri" panose="020F0502020204030204" pitchFamily="34" charset="0"/>
              </a:rPr>
              <a:t>2</a:t>
            </a:r>
            <a:r>
              <a:rPr lang="en-US" sz="2100" b="1" dirty="0">
                <a:solidFill>
                  <a:srgbClr val="164194"/>
                </a:solidFill>
                <a:latin typeface="Calibri" panose="020F0502020204030204" pitchFamily="34" charset="0"/>
                <a:cs typeface="Calibri" panose="020F0502020204030204" pitchFamily="34" charset="0"/>
              </a:rPr>
              <a:t> deposition velocity values at 16 UT. </a:t>
            </a:r>
          </a:p>
          <a:p>
            <a:pPr marL="285750" indent="-285750">
              <a:lnSpc>
                <a:spcPct val="110000"/>
              </a:lnSpc>
              <a:buFont typeface="Arial" panose="020B0604020202020204" pitchFamily="34" charset="0"/>
              <a:buChar char="•"/>
            </a:pPr>
            <a:r>
              <a:rPr lang="en-US" sz="2100" b="1" dirty="0">
                <a:solidFill>
                  <a:srgbClr val="164194"/>
                </a:solidFill>
                <a:latin typeface="Calibri" panose="020F0502020204030204" pitchFamily="34" charset="0"/>
                <a:cs typeface="Calibri" panose="020F0502020204030204" pitchFamily="34" charset="0"/>
              </a:rPr>
              <a:t>There are very different minimum resistance values over water, between the two models.  CMAQ/M3DRY </a:t>
            </a:r>
            <a:r>
              <a:rPr lang="en-US" sz="2100" b="1" dirty="0" err="1">
                <a:solidFill>
                  <a:srgbClr val="164194"/>
                </a:solidFill>
                <a:latin typeface="Calibri" panose="020F0502020204030204" pitchFamily="34" charset="0"/>
                <a:cs typeface="Calibri" panose="020F0502020204030204" pitchFamily="34" charset="0"/>
              </a:rPr>
              <a:t>R</a:t>
            </a:r>
            <a:r>
              <a:rPr lang="en-US" sz="2100" b="1" baseline="-25000" dirty="0" err="1">
                <a:solidFill>
                  <a:srgbClr val="164194"/>
                </a:solidFill>
                <a:latin typeface="Calibri" panose="020F0502020204030204" pitchFamily="34" charset="0"/>
                <a:cs typeface="Calibri" panose="020F0502020204030204" pitchFamily="34" charset="0"/>
              </a:rPr>
              <a:t>c</a:t>
            </a:r>
            <a:r>
              <a:rPr lang="en-US" sz="2100" b="1" dirty="0">
                <a:solidFill>
                  <a:srgbClr val="164194"/>
                </a:solidFill>
                <a:latin typeface="Calibri" panose="020F0502020204030204" pitchFamily="34" charset="0"/>
                <a:cs typeface="Calibri" panose="020F0502020204030204" pitchFamily="34" charset="0"/>
              </a:rPr>
              <a:t> over water &lt;&lt; GEM-MACH </a:t>
            </a:r>
            <a:r>
              <a:rPr lang="en-US" sz="2100" b="1" dirty="0" err="1">
                <a:solidFill>
                  <a:srgbClr val="164194"/>
                </a:solidFill>
                <a:latin typeface="Calibri" panose="020F0502020204030204" pitchFamily="34" charset="0"/>
                <a:cs typeface="Calibri" panose="020F0502020204030204" pitchFamily="34" charset="0"/>
              </a:rPr>
              <a:t>R</a:t>
            </a:r>
            <a:r>
              <a:rPr lang="en-US" sz="2100" b="1" baseline="-25000" dirty="0" err="1">
                <a:solidFill>
                  <a:srgbClr val="164194"/>
                </a:solidFill>
                <a:latin typeface="Calibri" panose="020F0502020204030204" pitchFamily="34" charset="0"/>
                <a:cs typeface="Calibri" panose="020F0502020204030204" pitchFamily="34" charset="0"/>
              </a:rPr>
              <a:t>c</a:t>
            </a:r>
            <a:r>
              <a:rPr lang="en-US" sz="2100" b="1" dirty="0">
                <a:solidFill>
                  <a:srgbClr val="164194"/>
                </a:solidFill>
                <a:latin typeface="Calibri" panose="020F0502020204030204" pitchFamily="34" charset="0"/>
                <a:cs typeface="Calibri" panose="020F0502020204030204" pitchFamily="34" charset="0"/>
              </a:rPr>
              <a:t>.</a:t>
            </a:r>
            <a:endParaRPr lang="en-CA" sz="2100" b="1" dirty="0">
              <a:solidFill>
                <a:srgbClr val="16419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730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194916" y="1406706"/>
            <a:ext cx="11665296" cy="954107"/>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latin typeface="Calibri" panose="020F0502020204030204" pitchFamily="34" charset="0"/>
                <a:cs typeface="Calibri" panose="020F0502020204030204" pitchFamily="34" charset="0"/>
              </a:rPr>
              <a:t>Cuticle conductance is dependent on amount of foliage (Leaf Area Index; LAI) in both models’ parameterizations.</a:t>
            </a:r>
            <a:endParaRPr lang="en-CA" dirty="0">
              <a:latin typeface="Calibri" panose="020F0502020204030204" pitchFamily="34" charset="0"/>
              <a:cs typeface="Calibri" panose="020F0502020204030204" pitchFamily="34" charset="0"/>
            </a:endParaRPr>
          </a:p>
        </p:txBody>
      </p:sp>
      <p:sp>
        <p:nvSpPr>
          <p:cNvPr id="3" name="TextBox 2"/>
          <p:cNvSpPr txBox="1"/>
          <p:nvPr/>
        </p:nvSpPr>
        <p:spPr>
          <a:xfrm>
            <a:off x="263352" y="-13977"/>
            <a:ext cx="11089232"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What might be causing the difference in cuticle conductance?</a:t>
            </a:r>
            <a:endParaRPr lang="en-CA" sz="4800" b="1" dirty="0">
              <a:solidFill>
                <a:srgbClr val="FFFF00"/>
              </a:solidFill>
              <a:effectLst>
                <a:outerShdw blurRad="38100" dist="38100" dir="2700000" algn="tl">
                  <a:srgbClr val="000000">
                    <a:alpha val="43137"/>
                  </a:srgbClr>
                </a:outerShdw>
              </a:effectLst>
            </a:endParaRPr>
          </a:p>
        </p:txBody>
      </p:sp>
      <p:sp>
        <p:nvSpPr>
          <p:cNvPr id="9" name="TextBox 8"/>
          <p:cNvSpPr txBox="1"/>
          <p:nvPr/>
        </p:nvSpPr>
        <p:spPr>
          <a:xfrm>
            <a:off x="1398408" y="2195942"/>
            <a:ext cx="3761488" cy="498598"/>
          </a:xfrm>
          <a:prstGeom prst="rect">
            <a:avLst/>
          </a:prstGeom>
          <a:noFill/>
        </p:spPr>
        <p:txBody>
          <a:bodyPr wrap="square" rtlCol="0">
            <a:spAutoFit/>
          </a:bodyPr>
          <a:lstStyle/>
          <a:p>
            <a:pPr>
              <a:lnSpc>
                <a:spcPct val="110000"/>
              </a:lnSpc>
            </a:pPr>
            <a:r>
              <a:rPr lang="en-US" sz="2400" b="1" dirty="0">
                <a:solidFill>
                  <a:srgbClr val="164194"/>
                </a:solidFill>
              </a:rPr>
              <a:t>CMAQ/M3DRY July LAI</a:t>
            </a:r>
            <a:endParaRPr lang="en-CA" sz="2400" b="1" dirty="0">
              <a:solidFill>
                <a:srgbClr val="164194"/>
              </a:solidFill>
            </a:endParaRPr>
          </a:p>
        </p:txBody>
      </p:sp>
      <p:sp>
        <p:nvSpPr>
          <p:cNvPr id="10" name="TextBox 9"/>
          <p:cNvSpPr txBox="1"/>
          <p:nvPr/>
        </p:nvSpPr>
        <p:spPr>
          <a:xfrm>
            <a:off x="7464152" y="2173015"/>
            <a:ext cx="3312368" cy="498598"/>
          </a:xfrm>
          <a:prstGeom prst="rect">
            <a:avLst/>
          </a:prstGeom>
          <a:noFill/>
        </p:spPr>
        <p:txBody>
          <a:bodyPr wrap="square" rtlCol="0">
            <a:spAutoFit/>
          </a:bodyPr>
          <a:lstStyle/>
          <a:p>
            <a:pPr>
              <a:lnSpc>
                <a:spcPct val="110000"/>
              </a:lnSpc>
            </a:pPr>
            <a:r>
              <a:rPr lang="en-US" sz="2400" b="1" dirty="0">
                <a:solidFill>
                  <a:srgbClr val="164194"/>
                </a:solidFill>
              </a:rPr>
              <a:t>GEM-MACH  July LAI</a:t>
            </a:r>
            <a:endParaRPr lang="en-CA" sz="2400" b="1" dirty="0">
              <a:solidFill>
                <a:srgbClr val="164194"/>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5759"/>
            <a:ext cx="6027564" cy="30665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00" y="2585759"/>
            <a:ext cx="6045100" cy="3075489"/>
          </a:xfrm>
          <a:prstGeom prst="rect">
            <a:avLst/>
          </a:prstGeom>
        </p:spPr>
      </p:pic>
      <p:sp>
        <p:nvSpPr>
          <p:cNvPr id="11" name="TextBox 10"/>
          <p:cNvSpPr txBox="1"/>
          <p:nvPr/>
        </p:nvSpPr>
        <p:spPr>
          <a:xfrm>
            <a:off x="50900" y="5512542"/>
            <a:ext cx="12192000" cy="1200329"/>
          </a:xfrm>
          <a:prstGeom prst="rect">
            <a:avLst/>
          </a:prstGeom>
          <a:solidFill>
            <a:schemeClr val="bg1"/>
          </a:solidFill>
        </p:spPr>
        <p:txBody>
          <a:bodyPr wrap="square" rtlCol="0">
            <a:spAutoFit/>
          </a:bodyPr>
          <a:lstStyle/>
          <a:p>
            <a:r>
              <a:rPr lang="en-US" sz="2400" b="1" dirty="0">
                <a:latin typeface="Calibri" panose="020F0502020204030204" pitchFamily="34" charset="0"/>
                <a:cs typeface="Calibri" panose="020F0502020204030204" pitchFamily="34" charset="0"/>
              </a:rPr>
              <a:t>CMAQ/M3Dry Leaf Area Index </a:t>
            </a:r>
            <a:r>
              <a:rPr lang="en-US" sz="2400" b="1" i="1" u="sng" dirty="0">
                <a:latin typeface="Calibri" panose="020F0502020204030204" pitchFamily="34" charset="0"/>
                <a:cs typeface="Calibri" panose="020F0502020204030204" pitchFamily="34" charset="0"/>
              </a:rPr>
              <a:t>may</a:t>
            </a:r>
            <a:r>
              <a:rPr lang="en-US" sz="2400" b="1" dirty="0">
                <a:latin typeface="Calibri" panose="020F0502020204030204" pitchFamily="34" charset="0"/>
                <a:cs typeface="Calibri" panose="020F0502020204030204" pitchFamily="34" charset="0"/>
              </a:rPr>
              <a:t> be higher than in GEM-MACH/</a:t>
            </a:r>
            <a:r>
              <a:rPr lang="en-US" sz="2400" b="1" dirty="0" err="1">
                <a:latin typeface="Calibri" panose="020F0502020204030204" pitchFamily="34" charset="0"/>
                <a:cs typeface="Calibri" panose="020F0502020204030204" pitchFamily="34" charset="0"/>
              </a:rPr>
              <a:t>BaseCase</a:t>
            </a:r>
            <a:r>
              <a:rPr lang="en-US" sz="2400" b="1" dirty="0">
                <a:latin typeface="Calibri" panose="020F0502020204030204" pitchFamily="34" charset="0"/>
                <a:cs typeface="Calibri" panose="020F0502020204030204" pitchFamily="34" charset="0"/>
              </a:rPr>
              <a:t>.    We are checking on whether the CMAQ LAI shown here includes scaling land use fractions (making sure the above images are apples and apples).</a:t>
            </a:r>
            <a:endParaRPr lang="en-CA" sz="2400" b="1" dirty="0">
              <a:latin typeface="Calibri" panose="020F0502020204030204" pitchFamily="34" charset="0"/>
              <a:cs typeface="Calibri" panose="020F0502020204030204" pitchFamily="34" charset="0"/>
            </a:endParaRPr>
          </a:p>
        </p:txBody>
      </p:sp>
      <p:grpSp>
        <p:nvGrpSpPr>
          <p:cNvPr id="13" name="Group 12"/>
          <p:cNvGrpSpPr/>
          <p:nvPr/>
        </p:nvGrpSpPr>
        <p:grpSpPr>
          <a:xfrm>
            <a:off x="-8989" y="2310036"/>
            <a:ext cx="6547544" cy="4092523"/>
            <a:chOff x="-1374247" y="2394464"/>
            <a:chExt cx="4285714" cy="4092523"/>
          </a:xfrm>
        </p:grpSpPr>
        <p:pic>
          <p:nvPicPr>
            <p:cNvPr id="2" name="Picture 1"/>
            <p:cNvPicPr>
              <a:picLocks noChangeAspect="1"/>
            </p:cNvPicPr>
            <p:nvPr/>
          </p:nvPicPr>
          <p:blipFill>
            <a:blip r:embed="rId4"/>
            <a:stretch>
              <a:fillRect/>
            </a:stretch>
          </p:blipFill>
          <p:spPr>
            <a:xfrm>
              <a:off x="-1374247" y="2394464"/>
              <a:ext cx="4285714" cy="4092523"/>
            </a:xfrm>
            <a:prstGeom prst="rect">
              <a:avLst/>
            </a:prstGeom>
          </p:spPr>
        </p:pic>
        <p:sp>
          <p:nvSpPr>
            <p:cNvPr id="12" name="TextBox 11"/>
            <p:cNvSpPr txBox="1"/>
            <p:nvPr/>
          </p:nvSpPr>
          <p:spPr>
            <a:xfrm>
              <a:off x="-776843" y="2628318"/>
              <a:ext cx="2722617" cy="369332"/>
            </a:xfrm>
            <a:prstGeom prst="rect">
              <a:avLst/>
            </a:prstGeom>
            <a:solidFill>
              <a:schemeClr val="bg1"/>
            </a:solidFill>
          </p:spPr>
          <p:txBody>
            <a:bodyPr wrap="square" rtlCol="0">
              <a:spAutoFit/>
            </a:bodyPr>
            <a:lstStyle/>
            <a:p>
              <a:r>
                <a:rPr lang="en-US" b="1" dirty="0">
                  <a:latin typeface="Calibri" panose="020F0502020204030204" pitchFamily="34" charset="0"/>
                  <a:cs typeface="Calibri" panose="020F0502020204030204" pitchFamily="34" charset="0"/>
                </a:rPr>
                <a:t>WRF LAI from the same source as CMAQ</a:t>
              </a:r>
              <a:endParaRPr lang="en-CA" b="1" dirty="0">
                <a:latin typeface="Calibri" panose="020F0502020204030204" pitchFamily="34" charset="0"/>
                <a:cs typeface="Calibri" panose="020F0502020204030204" pitchFamily="34" charset="0"/>
              </a:endParaRPr>
            </a:p>
          </p:txBody>
        </p:sp>
      </p:grpSp>
      <p:grpSp>
        <p:nvGrpSpPr>
          <p:cNvPr id="15" name="Group 14"/>
          <p:cNvGrpSpPr/>
          <p:nvPr/>
        </p:nvGrpSpPr>
        <p:grpSpPr>
          <a:xfrm>
            <a:off x="-37907" y="2223797"/>
            <a:ext cx="6565586" cy="4178762"/>
            <a:chOff x="5100278" y="2399342"/>
            <a:chExt cx="3678733" cy="4178762"/>
          </a:xfrm>
        </p:grpSpPr>
        <p:pic>
          <p:nvPicPr>
            <p:cNvPr id="1026" name="Picture 4" descr="image0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278" y="2515578"/>
              <a:ext cx="3678733" cy="406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5258840" y="2399342"/>
              <a:ext cx="3416827" cy="646331"/>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WRF LAI * VEG fraction – more comparable to GEM-MACH reported LAI</a:t>
              </a:r>
              <a:endParaRPr lang="en-CA" b="1" dirty="0">
                <a:latin typeface="Calibri" panose="020F0502020204030204" pitchFamily="34" charset="0"/>
                <a:cs typeface="Calibri" panose="020F0502020204030204" pitchFamily="34" charset="0"/>
              </a:endParaRPr>
            </a:p>
          </p:txBody>
        </p:sp>
        <p:sp>
          <p:nvSpPr>
            <p:cNvPr id="17" name="TextBox 16"/>
            <p:cNvSpPr txBox="1"/>
            <p:nvPr/>
          </p:nvSpPr>
          <p:spPr>
            <a:xfrm>
              <a:off x="5487756" y="5709394"/>
              <a:ext cx="2975097" cy="369332"/>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Which looks more like the GEM-MACH field at right</a:t>
              </a:r>
              <a:endParaRPr lang="en-CA"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5757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911424" y="-145875"/>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What about R</a:t>
            </a:r>
            <a:r>
              <a:rPr lang="en-US" sz="4800" b="1" baseline="-25000" dirty="0">
                <a:solidFill>
                  <a:srgbClr val="FFFF00"/>
                </a:solidFill>
                <a:effectLst>
                  <a:outerShdw blurRad="38100" dist="38100" dir="2700000" algn="tl">
                    <a:srgbClr val="000000">
                      <a:alpha val="43137"/>
                    </a:srgbClr>
                  </a:outerShdw>
                </a:effectLst>
              </a:rPr>
              <a:t>a</a:t>
            </a:r>
            <a:r>
              <a:rPr lang="en-US" sz="4800" b="1" dirty="0">
                <a:solidFill>
                  <a:srgbClr val="FFFF00"/>
                </a:solidFill>
                <a:effectLst>
                  <a:outerShdw blurRad="38100" dist="38100" dir="2700000" algn="tl">
                    <a:srgbClr val="000000">
                      <a:alpha val="43137"/>
                    </a:srgbClr>
                  </a:outerShdw>
                </a:effectLst>
              </a:rPr>
              <a:t> and </a:t>
            </a:r>
            <a:r>
              <a:rPr lang="en-US" sz="4800" b="1" dirty="0" err="1">
                <a:solidFill>
                  <a:srgbClr val="FFFF00"/>
                </a:solidFill>
                <a:effectLst>
                  <a:outerShdw blurRad="38100" dist="38100" dir="2700000" algn="tl">
                    <a:srgbClr val="000000">
                      <a:alpha val="43137"/>
                    </a:srgbClr>
                  </a:outerShdw>
                </a:effectLst>
              </a:rPr>
              <a:t>R</a:t>
            </a:r>
            <a:r>
              <a:rPr lang="en-US" sz="4800" b="1" baseline="-25000" dirty="0" err="1">
                <a:solidFill>
                  <a:srgbClr val="FFFF00"/>
                </a:solidFill>
                <a:effectLst>
                  <a:outerShdw blurRad="38100" dist="38100" dir="2700000" algn="tl">
                    <a:srgbClr val="000000">
                      <a:alpha val="43137"/>
                    </a:srgbClr>
                  </a:outerShdw>
                </a:effectLst>
              </a:rPr>
              <a:t>b</a:t>
            </a:r>
            <a:r>
              <a:rPr lang="en-US" sz="4800" b="1" dirty="0">
                <a:solidFill>
                  <a:srgbClr val="FFFF00"/>
                </a:solidFill>
                <a:effectLst>
                  <a:outerShdw blurRad="38100" dist="38100" dir="2700000" algn="tl">
                    <a:srgbClr val="000000">
                      <a:alpha val="43137"/>
                    </a:srgbClr>
                  </a:outerShdw>
                </a:effectLst>
              </a:rPr>
              <a:t> at 16 UT?</a:t>
            </a:r>
            <a:endParaRPr lang="en-CA" sz="4800" b="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556792"/>
            <a:ext cx="3316289" cy="168718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823" y="1556792"/>
            <a:ext cx="3316290" cy="168718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 y="3366494"/>
            <a:ext cx="3315801" cy="168693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1745" y="3356992"/>
            <a:ext cx="3312368" cy="168519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182480"/>
            <a:ext cx="3307038" cy="1682480"/>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5709" y="5176698"/>
            <a:ext cx="3318404" cy="1688262"/>
          </a:xfrm>
          <a:prstGeom prst="rect">
            <a:avLst/>
          </a:prstGeom>
        </p:spPr>
      </p:pic>
      <p:sp>
        <p:nvSpPr>
          <p:cNvPr id="15" name="TextBox 14"/>
          <p:cNvSpPr txBox="1"/>
          <p:nvPr/>
        </p:nvSpPr>
        <p:spPr>
          <a:xfrm>
            <a:off x="2975821" y="2198473"/>
            <a:ext cx="864096" cy="498598"/>
          </a:xfrm>
          <a:prstGeom prst="rect">
            <a:avLst/>
          </a:prstGeom>
          <a:solidFill>
            <a:srgbClr val="FFFFCC"/>
          </a:solidFill>
        </p:spPr>
        <p:txBody>
          <a:bodyPr wrap="square" rtlCol="0">
            <a:spAutoFit/>
          </a:bodyPr>
          <a:lstStyle/>
          <a:p>
            <a:pPr>
              <a:lnSpc>
                <a:spcPct val="110000"/>
              </a:lnSpc>
            </a:pPr>
            <a:r>
              <a:rPr lang="en-US" sz="2400" dirty="0">
                <a:solidFill>
                  <a:srgbClr val="164194"/>
                </a:solidFill>
              </a:rPr>
              <a:t>1/</a:t>
            </a:r>
            <a:r>
              <a:rPr lang="en-US" sz="2400" dirty="0" err="1">
                <a:solidFill>
                  <a:srgbClr val="164194"/>
                </a:solidFill>
              </a:rPr>
              <a:t>R</a:t>
            </a:r>
            <a:r>
              <a:rPr lang="en-US" sz="2400" baseline="-25000" dirty="0" err="1">
                <a:solidFill>
                  <a:srgbClr val="164194"/>
                </a:solidFill>
              </a:rPr>
              <a:t>c</a:t>
            </a:r>
            <a:endParaRPr lang="en-CA" sz="2400" baseline="-25000" dirty="0">
              <a:solidFill>
                <a:srgbClr val="164194"/>
              </a:solidFill>
            </a:endParaRPr>
          </a:p>
        </p:txBody>
      </p:sp>
      <p:sp>
        <p:nvSpPr>
          <p:cNvPr id="16" name="TextBox 15"/>
          <p:cNvSpPr txBox="1"/>
          <p:nvPr/>
        </p:nvSpPr>
        <p:spPr>
          <a:xfrm>
            <a:off x="3037513" y="4079679"/>
            <a:ext cx="864096" cy="498598"/>
          </a:xfrm>
          <a:prstGeom prst="rect">
            <a:avLst/>
          </a:prstGeom>
          <a:solidFill>
            <a:srgbClr val="FFFFCC"/>
          </a:solidFill>
        </p:spPr>
        <p:txBody>
          <a:bodyPr wrap="square" rtlCol="0">
            <a:spAutoFit/>
          </a:bodyPr>
          <a:lstStyle/>
          <a:p>
            <a:pPr>
              <a:lnSpc>
                <a:spcPct val="110000"/>
              </a:lnSpc>
            </a:pPr>
            <a:r>
              <a:rPr lang="en-US" sz="2400" dirty="0">
                <a:solidFill>
                  <a:srgbClr val="164194"/>
                </a:solidFill>
              </a:rPr>
              <a:t>1/</a:t>
            </a:r>
            <a:r>
              <a:rPr lang="en-US" sz="2400" dirty="0" err="1">
                <a:solidFill>
                  <a:srgbClr val="164194"/>
                </a:solidFill>
              </a:rPr>
              <a:t>R</a:t>
            </a:r>
            <a:r>
              <a:rPr lang="en-US" sz="2400" baseline="-25000" dirty="0" err="1">
                <a:solidFill>
                  <a:srgbClr val="164194"/>
                </a:solidFill>
              </a:rPr>
              <a:t>b</a:t>
            </a:r>
            <a:endParaRPr lang="en-CA" sz="2400" baseline="-25000" dirty="0">
              <a:solidFill>
                <a:srgbClr val="164194"/>
              </a:solidFill>
            </a:endParaRPr>
          </a:p>
        </p:txBody>
      </p:sp>
      <p:sp>
        <p:nvSpPr>
          <p:cNvPr id="17" name="TextBox 16"/>
          <p:cNvSpPr txBox="1"/>
          <p:nvPr/>
        </p:nvSpPr>
        <p:spPr>
          <a:xfrm>
            <a:off x="3037513" y="5748352"/>
            <a:ext cx="864096" cy="498598"/>
          </a:xfrm>
          <a:prstGeom prst="rect">
            <a:avLst/>
          </a:prstGeom>
          <a:solidFill>
            <a:srgbClr val="FFFFCC"/>
          </a:solidFill>
        </p:spPr>
        <p:txBody>
          <a:bodyPr wrap="square" rtlCol="0">
            <a:spAutoFit/>
          </a:bodyPr>
          <a:lstStyle/>
          <a:p>
            <a:pPr>
              <a:lnSpc>
                <a:spcPct val="110000"/>
              </a:lnSpc>
            </a:pPr>
            <a:r>
              <a:rPr lang="en-US" sz="2400" dirty="0">
                <a:solidFill>
                  <a:srgbClr val="164194"/>
                </a:solidFill>
              </a:rPr>
              <a:t>1/R</a:t>
            </a:r>
            <a:r>
              <a:rPr lang="en-US" sz="2400" baseline="-25000" dirty="0">
                <a:solidFill>
                  <a:srgbClr val="164194"/>
                </a:solidFill>
              </a:rPr>
              <a:t>a</a:t>
            </a:r>
            <a:endParaRPr lang="en-CA" sz="2400" baseline="-25000" dirty="0">
              <a:solidFill>
                <a:srgbClr val="164194"/>
              </a:solidFill>
            </a:endParaRPr>
          </a:p>
        </p:txBody>
      </p:sp>
      <p:sp>
        <p:nvSpPr>
          <p:cNvPr id="18" name="TextBox 17"/>
          <p:cNvSpPr txBox="1"/>
          <p:nvPr/>
        </p:nvSpPr>
        <p:spPr>
          <a:xfrm>
            <a:off x="6662784" y="1656729"/>
            <a:ext cx="5529217" cy="5149487"/>
          </a:xfrm>
          <a:prstGeom prst="rect">
            <a:avLst/>
          </a:prstGeom>
          <a:solidFill>
            <a:srgbClr val="CCFFCC"/>
          </a:solidFill>
        </p:spPr>
        <p:txBody>
          <a:bodyPr wrap="square" rtlCol="0">
            <a:spAutoFit/>
          </a:bodyPr>
          <a:lstStyle/>
          <a:p>
            <a:pPr marL="342900" indent="-342900">
              <a:lnSpc>
                <a:spcPct val="110000"/>
              </a:lnSpc>
              <a:buFont typeface="Arial" panose="020B0604020202020204" pitchFamily="34" charset="0"/>
              <a:buChar char="•"/>
            </a:pPr>
            <a:r>
              <a:rPr lang="en-US" sz="2500" b="1" dirty="0">
                <a:solidFill>
                  <a:srgbClr val="164194"/>
                </a:solidFill>
                <a:latin typeface="Calibri" panose="020F0502020204030204" pitchFamily="34" charset="0"/>
                <a:cs typeface="Calibri" panose="020F0502020204030204" pitchFamily="34" charset="0"/>
              </a:rPr>
              <a:t>GEM-MACH and CMAQ R</a:t>
            </a:r>
            <a:r>
              <a:rPr lang="en-US" sz="2500" b="1" baseline="-25000" dirty="0">
                <a:solidFill>
                  <a:srgbClr val="164194"/>
                </a:solidFill>
                <a:latin typeface="Calibri" panose="020F0502020204030204" pitchFamily="34" charset="0"/>
                <a:cs typeface="Calibri" panose="020F0502020204030204" pitchFamily="34" charset="0"/>
              </a:rPr>
              <a:t>a</a:t>
            </a:r>
            <a:r>
              <a:rPr lang="en-US" sz="2500" b="1" dirty="0">
                <a:solidFill>
                  <a:srgbClr val="164194"/>
                </a:solidFill>
                <a:latin typeface="Calibri" panose="020F0502020204030204" pitchFamily="34" charset="0"/>
                <a:cs typeface="Calibri" panose="020F0502020204030204" pitchFamily="34" charset="0"/>
              </a:rPr>
              <a:t> and </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b</a:t>
            </a:r>
            <a:r>
              <a:rPr lang="en-US" sz="2500" b="1" dirty="0">
                <a:solidFill>
                  <a:srgbClr val="164194"/>
                </a:solidFill>
                <a:latin typeface="Calibri" panose="020F0502020204030204" pitchFamily="34" charset="0"/>
                <a:cs typeface="Calibri" panose="020F0502020204030204" pitchFamily="34" charset="0"/>
              </a:rPr>
              <a:t> are similar.</a:t>
            </a:r>
          </a:p>
          <a:p>
            <a:pPr marL="342900" indent="-342900">
              <a:lnSpc>
                <a:spcPct val="110000"/>
              </a:lnSpc>
              <a:buFont typeface="Arial" panose="020B0604020202020204" pitchFamily="34" charset="0"/>
              <a:buChar char="•"/>
            </a:pPr>
            <a:r>
              <a:rPr lang="en-US" sz="2500" b="1" dirty="0">
                <a:solidFill>
                  <a:srgbClr val="164194"/>
                </a:solidFill>
                <a:latin typeface="Calibri" panose="020F0502020204030204" pitchFamily="34" charset="0"/>
                <a:cs typeface="Calibri" panose="020F0502020204030204" pitchFamily="34" charset="0"/>
              </a:rPr>
              <a:t>1/</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c</a:t>
            </a:r>
            <a:r>
              <a:rPr lang="en-US" sz="2500" b="1" dirty="0">
                <a:solidFill>
                  <a:srgbClr val="164194"/>
                </a:solidFill>
                <a:latin typeface="Calibri" panose="020F0502020204030204" pitchFamily="34" charset="0"/>
                <a:cs typeface="Calibri" panose="020F0502020204030204" pitchFamily="34" charset="0"/>
              </a:rPr>
              <a:t> is greater than 1/</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b</a:t>
            </a:r>
            <a:r>
              <a:rPr lang="en-US" sz="2500" b="1" dirty="0">
                <a:solidFill>
                  <a:srgbClr val="164194"/>
                </a:solidFill>
                <a:latin typeface="Calibri" panose="020F0502020204030204" pitchFamily="34" charset="0"/>
                <a:cs typeface="Calibri" panose="020F0502020204030204" pitchFamily="34" charset="0"/>
              </a:rPr>
              <a:t>, 1/</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c</a:t>
            </a:r>
            <a:r>
              <a:rPr lang="en-US" sz="2500" b="1" dirty="0">
                <a:solidFill>
                  <a:srgbClr val="164194"/>
                </a:solidFill>
                <a:latin typeface="Calibri" panose="020F0502020204030204" pitchFamily="34" charset="0"/>
                <a:cs typeface="Calibri" panose="020F0502020204030204" pitchFamily="34" charset="0"/>
              </a:rPr>
              <a:t> for CMAQ:</a:t>
            </a:r>
          </a:p>
          <a:p>
            <a:pPr marL="800100" lvl="1" indent="-342900">
              <a:lnSpc>
                <a:spcPct val="110000"/>
              </a:lnSpc>
              <a:buFont typeface="Arial" panose="020B0604020202020204" pitchFamily="34" charset="0"/>
              <a:buChar char="•"/>
            </a:pP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c</a:t>
            </a:r>
            <a:r>
              <a:rPr lang="en-US" sz="2500" b="1" dirty="0">
                <a:solidFill>
                  <a:srgbClr val="164194"/>
                </a:solidFill>
                <a:latin typeface="Calibri" panose="020F0502020204030204" pitchFamily="34" charset="0"/>
                <a:cs typeface="Calibri" panose="020F0502020204030204" pitchFamily="34" charset="0"/>
              </a:rPr>
              <a:t> &lt;&lt; </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b</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a</a:t>
            </a:r>
            <a:r>
              <a:rPr lang="en-US" sz="2500" b="1" dirty="0">
                <a:solidFill>
                  <a:srgbClr val="164194"/>
                </a:solidFill>
                <a:latin typeface="Calibri" panose="020F0502020204030204" pitchFamily="34" charset="0"/>
                <a:cs typeface="Calibri" panose="020F0502020204030204" pitchFamily="34" charset="0"/>
              </a:rPr>
              <a:t>  </a:t>
            </a:r>
          </a:p>
          <a:p>
            <a:pPr marL="800100" lvl="1" indent="-342900">
              <a:lnSpc>
                <a:spcPct val="110000"/>
              </a:lnSpc>
              <a:buFont typeface="Arial" panose="020B0604020202020204" pitchFamily="34" charset="0"/>
              <a:buChar char="•"/>
            </a:pPr>
            <a:r>
              <a:rPr lang="en-US" sz="2500" b="1" dirty="0">
                <a:solidFill>
                  <a:srgbClr val="FF0000"/>
                </a:solidFill>
                <a:latin typeface="Calibri" panose="020F0502020204030204" pitchFamily="34" charset="0"/>
                <a:cs typeface="Calibri" panose="020F0502020204030204" pitchFamily="34" charset="0"/>
              </a:rPr>
              <a:t>CMAQ’s deposition velocities are thus controlled by R</a:t>
            </a:r>
            <a:r>
              <a:rPr lang="en-US" sz="2500" b="1" baseline="-25000" dirty="0">
                <a:solidFill>
                  <a:srgbClr val="FF0000"/>
                </a:solidFill>
                <a:latin typeface="Calibri" panose="020F0502020204030204" pitchFamily="34" charset="0"/>
                <a:cs typeface="Calibri" panose="020F0502020204030204" pitchFamily="34" charset="0"/>
              </a:rPr>
              <a:t>a</a:t>
            </a:r>
            <a:r>
              <a:rPr lang="en-US" sz="2500" b="1" dirty="0">
                <a:solidFill>
                  <a:srgbClr val="FF0000"/>
                </a:solidFill>
                <a:latin typeface="Calibri" panose="020F0502020204030204" pitchFamily="34" charset="0"/>
                <a:cs typeface="Calibri" panose="020F0502020204030204" pitchFamily="34" charset="0"/>
              </a:rPr>
              <a:t> and </a:t>
            </a:r>
            <a:r>
              <a:rPr lang="en-US" sz="2500" b="1" dirty="0" err="1">
                <a:solidFill>
                  <a:srgbClr val="FF0000"/>
                </a:solidFill>
                <a:latin typeface="Calibri" panose="020F0502020204030204" pitchFamily="34" charset="0"/>
                <a:cs typeface="Calibri" panose="020F0502020204030204" pitchFamily="34" charset="0"/>
              </a:rPr>
              <a:t>R</a:t>
            </a:r>
            <a:r>
              <a:rPr lang="en-US" sz="2500" b="1" baseline="-25000" dirty="0" err="1">
                <a:solidFill>
                  <a:srgbClr val="FF0000"/>
                </a:solidFill>
                <a:latin typeface="Calibri" panose="020F0502020204030204" pitchFamily="34" charset="0"/>
                <a:cs typeface="Calibri" panose="020F0502020204030204" pitchFamily="34" charset="0"/>
              </a:rPr>
              <a:t>b</a:t>
            </a:r>
            <a:r>
              <a:rPr lang="en-US" sz="2500" b="1" dirty="0">
                <a:solidFill>
                  <a:srgbClr val="FF0000"/>
                </a:solidFill>
                <a:latin typeface="Calibri" panose="020F0502020204030204" pitchFamily="34" charset="0"/>
                <a:cs typeface="Calibri" panose="020F0502020204030204" pitchFamily="34" charset="0"/>
              </a:rPr>
              <a:t> in the </a:t>
            </a:r>
            <a:r>
              <a:rPr lang="en-US" sz="2500" b="1" dirty="0" err="1">
                <a:solidFill>
                  <a:srgbClr val="FF0000"/>
                </a:solidFill>
                <a:latin typeface="Calibri" panose="020F0502020204030204" pitchFamily="34" charset="0"/>
                <a:cs typeface="Calibri" panose="020F0502020204030204" pitchFamily="34" charset="0"/>
              </a:rPr>
              <a:t>R</a:t>
            </a:r>
            <a:r>
              <a:rPr lang="en-US" sz="2500" b="1" baseline="-25000" dirty="0" err="1">
                <a:solidFill>
                  <a:srgbClr val="FF0000"/>
                </a:solidFill>
                <a:latin typeface="Calibri" panose="020F0502020204030204" pitchFamily="34" charset="0"/>
                <a:cs typeface="Calibri" panose="020F0502020204030204" pitchFamily="34" charset="0"/>
              </a:rPr>
              <a:t>c</a:t>
            </a:r>
            <a:r>
              <a:rPr lang="en-US" sz="2500" b="1" dirty="0">
                <a:solidFill>
                  <a:srgbClr val="FF0000"/>
                </a:solidFill>
                <a:latin typeface="Calibri" panose="020F0502020204030204" pitchFamily="34" charset="0"/>
                <a:cs typeface="Calibri" panose="020F0502020204030204" pitchFamily="34" charset="0"/>
              </a:rPr>
              <a:t> “hotspot” areas”</a:t>
            </a:r>
          </a:p>
          <a:p>
            <a:pPr marL="342900" indent="-342900">
              <a:lnSpc>
                <a:spcPct val="110000"/>
              </a:lnSpc>
              <a:buFont typeface="Arial" panose="020B0604020202020204" pitchFamily="34" charset="0"/>
              <a:buChar char="•"/>
            </a:pPr>
            <a:r>
              <a:rPr lang="en-US" sz="2500" b="1" dirty="0">
                <a:solidFill>
                  <a:srgbClr val="164194"/>
                </a:solidFill>
                <a:latin typeface="Calibri" panose="020F0502020204030204" pitchFamily="34" charset="0"/>
                <a:cs typeface="Calibri" panose="020F0502020204030204" pitchFamily="34" charset="0"/>
              </a:rPr>
              <a:t>GEM-MACH:  </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c</a:t>
            </a:r>
            <a:r>
              <a:rPr lang="en-US" sz="2500" b="1" dirty="0">
                <a:solidFill>
                  <a:srgbClr val="164194"/>
                </a:solidFill>
                <a:latin typeface="Calibri" panose="020F0502020204030204" pitchFamily="34" charset="0"/>
                <a:cs typeface="Calibri" panose="020F0502020204030204" pitchFamily="34" charset="0"/>
              </a:rPr>
              <a:t> &gt; </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a</a:t>
            </a:r>
            <a:r>
              <a:rPr lang="en-US" sz="2500" b="1" dirty="0" err="1">
                <a:solidFill>
                  <a:srgbClr val="164194"/>
                </a:solidFill>
                <a:latin typeface="Calibri" panose="020F0502020204030204" pitchFamily="34" charset="0"/>
                <a:cs typeface="Calibri" panose="020F0502020204030204" pitchFamily="34" charset="0"/>
              </a:rPr>
              <a:t>,R</a:t>
            </a:r>
            <a:r>
              <a:rPr lang="en-US" sz="2500" b="1" baseline="-25000" dirty="0" err="1">
                <a:solidFill>
                  <a:srgbClr val="164194"/>
                </a:solidFill>
                <a:latin typeface="Calibri" panose="020F0502020204030204" pitchFamily="34" charset="0"/>
                <a:cs typeface="Calibri" panose="020F0502020204030204" pitchFamily="34" charset="0"/>
              </a:rPr>
              <a:t>b</a:t>
            </a:r>
            <a:r>
              <a:rPr lang="en-US" sz="2500" b="1" dirty="0">
                <a:solidFill>
                  <a:srgbClr val="164194"/>
                </a:solidFill>
                <a:latin typeface="Calibri" panose="020F0502020204030204" pitchFamily="34" charset="0"/>
                <a:cs typeface="Calibri" panose="020F0502020204030204" pitchFamily="34" charset="0"/>
              </a:rPr>
              <a:t>. </a:t>
            </a:r>
          </a:p>
          <a:p>
            <a:pPr marL="800100" lvl="1" indent="-342900">
              <a:lnSpc>
                <a:spcPct val="110000"/>
              </a:lnSpc>
              <a:buFont typeface="Arial" panose="020B0604020202020204" pitchFamily="34" charset="0"/>
              <a:buChar char="•"/>
            </a:pPr>
            <a:r>
              <a:rPr lang="en-US" sz="2500" b="1" dirty="0">
                <a:solidFill>
                  <a:srgbClr val="FF0000"/>
                </a:solidFill>
                <a:latin typeface="Calibri" panose="020F0502020204030204" pitchFamily="34" charset="0"/>
                <a:cs typeface="Calibri" panose="020F0502020204030204" pitchFamily="34" charset="0"/>
              </a:rPr>
              <a:t>GEM-MACH’s deposition velocities are thus controlled by </a:t>
            </a:r>
            <a:r>
              <a:rPr lang="en-US" sz="2500" b="1" dirty="0" err="1">
                <a:solidFill>
                  <a:srgbClr val="FF0000"/>
                </a:solidFill>
                <a:latin typeface="Calibri" panose="020F0502020204030204" pitchFamily="34" charset="0"/>
                <a:cs typeface="Calibri" panose="020F0502020204030204" pitchFamily="34" charset="0"/>
              </a:rPr>
              <a:t>R</a:t>
            </a:r>
            <a:r>
              <a:rPr lang="en-US" sz="2500" b="1" baseline="-25000" dirty="0" err="1">
                <a:solidFill>
                  <a:srgbClr val="FF0000"/>
                </a:solidFill>
                <a:latin typeface="Calibri" panose="020F0502020204030204" pitchFamily="34" charset="0"/>
                <a:cs typeface="Calibri" panose="020F0502020204030204" pitchFamily="34" charset="0"/>
              </a:rPr>
              <a:t>c</a:t>
            </a:r>
            <a:r>
              <a:rPr lang="en-US" sz="2500" b="1" dirty="0">
                <a:solidFill>
                  <a:srgbClr val="FF0000"/>
                </a:solidFill>
                <a:latin typeface="Calibri" panose="020F0502020204030204" pitchFamily="34" charset="0"/>
                <a:cs typeface="Calibri" panose="020F0502020204030204" pitchFamily="34" charset="0"/>
              </a:rPr>
              <a:t>.</a:t>
            </a:r>
            <a:endParaRPr lang="en-CA" sz="2500" b="1" dirty="0">
              <a:solidFill>
                <a:srgbClr val="FF0000"/>
              </a:solidFill>
              <a:latin typeface="Calibri" panose="020F0502020204030204" pitchFamily="34" charset="0"/>
              <a:cs typeface="Calibri" panose="020F0502020204030204" pitchFamily="34" charset="0"/>
            </a:endParaRPr>
          </a:p>
        </p:txBody>
      </p:sp>
      <p:sp>
        <p:nvSpPr>
          <p:cNvPr id="19" name="Content Placeholder 2"/>
          <p:cNvSpPr>
            <a:spLocks noGrp="1"/>
          </p:cNvSpPr>
          <p:nvPr>
            <p:ph idx="1"/>
          </p:nvPr>
        </p:nvSpPr>
        <p:spPr>
          <a:xfrm>
            <a:off x="545468" y="480691"/>
            <a:ext cx="10957048" cy="1253038"/>
          </a:xfrm>
        </p:spPr>
        <p:txBody>
          <a:bodyPr/>
          <a:lstStyle/>
          <a:p>
            <a:pPr marL="342900" indent="-342900">
              <a:spcBef>
                <a:spcPts val="0"/>
              </a:spcBef>
              <a:buFont typeface="Arial" panose="020B0604020202020204" pitchFamily="34" charset="0"/>
              <a:buChar char="•"/>
            </a:pPr>
            <a:r>
              <a:rPr lang="en-US" dirty="0" err="1">
                <a:solidFill>
                  <a:srgbClr val="FFFF00"/>
                </a:solidFill>
                <a:effectLst>
                  <a:outerShdw blurRad="38100" dist="38100" dir="2700000" algn="tl">
                    <a:srgbClr val="000000">
                      <a:alpha val="43137"/>
                    </a:srgbClr>
                  </a:outerShdw>
                </a:effectLst>
              </a:rPr>
              <a:t>V</a:t>
            </a:r>
            <a:r>
              <a:rPr lang="en-US" baseline="-25000" dirty="0" err="1">
                <a:solidFill>
                  <a:srgbClr val="FFFF00"/>
                </a:solidFill>
                <a:effectLst>
                  <a:outerShdw blurRad="38100" dist="38100" dir="2700000" algn="tl">
                    <a:srgbClr val="000000">
                      <a:alpha val="43137"/>
                    </a:srgbClr>
                  </a:outerShdw>
                </a:effectLst>
              </a:rPr>
              <a:t>d</a:t>
            </a:r>
            <a:r>
              <a:rPr lang="en-US" dirty="0">
                <a:solidFill>
                  <a:srgbClr val="FFFF00"/>
                </a:solidFill>
                <a:effectLst>
                  <a:outerShdw blurRad="38100" dist="38100" dir="2700000" algn="tl">
                    <a:srgbClr val="000000">
                      <a:alpha val="43137"/>
                    </a:srgbClr>
                  </a:outerShdw>
                </a:effectLst>
              </a:rPr>
              <a:t> = 1/ (R</a:t>
            </a:r>
            <a:r>
              <a:rPr lang="en-US" baseline="-25000" dirty="0">
                <a:solidFill>
                  <a:srgbClr val="FFFF00"/>
                </a:solidFill>
                <a:effectLst>
                  <a:outerShdw blurRad="38100" dist="38100" dir="2700000" algn="tl">
                    <a:srgbClr val="000000">
                      <a:alpha val="43137"/>
                    </a:srgbClr>
                  </a:outerShdw>
                </a:effectLst>
              </a:rPr>
              <a:t>a</a:t>
            </a:r>
            <a:r>
              <a:rPr lang="en-US" dirty="0">
                <a:solidFill>
                  <a:srgbClr val="FFFF00"/>
                </a:solidFill>
                <a:effectLst>
                  <a:outerShdw blurRad="38100" dist="38100" dir="2700000" algn="tl">
                    <a:srgbClr val="000000">
                      <a:alpha val="43137"/>
                    </a:srgbClr>
                  </a:outerShdw>
                </a:effectLst>
              </a:rPr>
              <a:t> + </a:t>
            </a:r>
            <a:r>
              <a:rPr lang="en-US" dirty="0" err="1">
                <a:solidFill>
                  <a:srgbClr val="FFFF00"/>
                </a:solidFill>
                <a:effectLst>
                  <a:outerShdw blurRad="38100" dist="38100" dir="2700000" algn="tl">
                    <a:srgbClr val="000000">
                      <a:alpha val="43137"/>
                    </a:srgbClr>
                  </a:outerShdw>
                </a:effectLst>
              </a:rPr>
              <a:t>R</a:t>
            </a:r>
            <a:r>
              <a:rPr lang="en-US" baseline="-25000" dirty="0" err="1">
                <a:solidFill>
                  <a:srgbClr val="FFFF00"/>
                </a:solidFill>
                <a:effectLst>
                  <a:outerShdw blurRad="38100" dist="38100" dir="2700000" algn="tl">
                    <a:srgbClr val="000000">
                      <a:alpha val="43137"/>
                    </a:srgbClr>
                  </a:outerShdw>
                </a:effectLst>
              </a:rPr>
              <a:t>b</a:t>
            </a:r>
            <a:r>
              <a:rPr lang="en-US" dirty="0">
                <a:solidFill>
                  <a:srgbClr val="FFFF00"/>
                </a:solidFill>
                <a:effectLst>
                  <a:outerShdw blurRad="38100" dist="38100" dir="2700000" algn="tl">
                    <a:srgbClr val="000000">
                      <a:alpha val="43137"/>
                    </a:srgbClr>
                  </a:outerShdw>
                </a:effectLst>
              </a:rPr>
              <a:t> + </a:t>
            </a:r>
            <a:r>
              <a:rPr lang="en-US" dirty="0" err="1">
                <a:solidFill>
                  <a:srgbClr val="FFFF00"/>
                </a:solidFill>
                <a:effectLst>
                  <a:outerShdw blurRad="38100" dist="38100" dir="2700000" algn="tl">
                    <a:srgbClr val="000000">
                      <a:alpha val="43137"/>
                    </a:srgbClr>
                  </a:outerShdw>
                </a:effectLst>
              </a:rPr>
              <a:t>R</a:t>
            </a:r>
            <a:r>
              <a:rPr lang="en-US" baseline="-25000" dirty="0" err="1">
                <a:solidFill>
                  <a:srgbClr val="FFFF00"/>
                </a:solidFill>
                <a:effectLst>
                  <a:outerShdw blurRad="38100" dist="38100" dir="2700000" algn="tl">
                    <a:srgbClr val="000000">
                      <a:alpha val="43137"/>
                    </a:srgbClr>
                  </a:outerShdw>
                </a:effectLst>
              </a:rPr>
              <a:t>c</a:t>
            </a:r>
            <a:r>
              <a:rPr lang="en-US" dirty="0">
                <a:solidFill>
                  <a:srgbClr val="FFFF00"/>
                </a:solidFill>
                <a:effectLst>
                  <a:outerShdw blurRad="38100" dist="38100" dir="2700000" algn="tl">
                    <a:srgbClr val="000000">
                      <a:alpha val="43137"/>
                    </a:srgbClr>
                  </a:outerShdw>
                </a:effectLst>
              </a:rPr>
              <a:t>). </a:t>
            </a:r>
          </a:p>
          <a:p>
            <a:pPr marL="342900" indent="-342900">
              <a:spcBef>
                <a:spcPts val="0"/>
              </a:spcBef>
              <a:buFont typeface="Arial" panose="020B0604020202020204" pitchFamily="34" charset="0"/>
              <a:buChar char="•"/>
            </a:pPr>
            <a:r>
              <a:rPr lang="en-US" dirty="0">
                <a:solidFill>
                  <a:srgbClr val="FFFF00"/>
                </a:solidFill>
                <a:effectLst>
                  <a:outerShdw blurRad="38100" dist="38100" dir="2700000" algn="tl">
                    <a:srgbClr val="000000">
                      <a:alpha val="43137"/>
                    </a:srgbClr>
                  </a:outerShdw>
                </a:effectLst>
              </a:rPr>
              <a:t>If </a:t>
            </a:r>
            <a:r>
              <a:rPr lang="en-US" dirty="0" err="1">
                <a:solidFill>
                  <a:srgbClr val="FFFF00"/>
                </a:solidFill>
                <a:effectLst>
                  <a:outerShdw blurRad="38100" dist="38100" dir="2700000" algn="tl">
                    <a:srgbClr val="000000">
                      <a:alpha val="43137"/>
                    </a:srgbClr>
                  </a:outerShdw>
                </a:effectLst>
              </a:rPr>
              <a:t>R</a:t>
            </a:r>
            <a:r>
              <a:rPr lang="en-US" baseline="-25000" dirty="0" err="1">
                <a:solidFill>
                  <a:srgbClr val="FFFF00"/>
                </a:solidFill>
                <a:effectLst>
                  <a:outerShdw blurRad="38100" dist="38100" dir="2700000" algn="tl">
                    <a:srgbClr val="000000">
                      <a:alpha val="43137"/>
                    </a:srgbClr>
                  </a:outerShdw>
                </a:effectLst>
              </a:rPr>
              <a:t>c</a:t>
            </a:r>
            <a:r>
              <a:rPr lang="en-US" dirty="0">
                <a:solidFill>
                  <a:srgbClr val="FFFF00"/>
                </a:solidFill>
                <a:effectLst>
                  <a:outerShdw blurRad="38100" dist="38100" dir="2700000" algn="tl">
                    <a:srgbClr val="000000">
                      <a:alpha val="43137"/>
                    </a:srgbClr>
                  </a:outerShdw>
                </a:effectLst>
              </a:rPr>
              <a:t> is “small”, R</a:t>
            </a:r>
            <a:r>
              <a:rPr lang="en-US" baseline="-25000" dirty="0">
                <a:solidFill>
                  <a:srgbClr val="FFFF00"/>
                </a:solidFill>
                <a:effectLst>
                  <a:outerShdw blurRad="38100" dist="38100" dir="2700000" algn="tl">
                    <a:srgbClr val="000000">
                      <a:alpha val="43137"/>
                    </a:srgbClr>
                  </a:outerShdw>
                </a:effectLst>
              </a:rPr>
              <a:t>a</a:t>
            </a:r>
            <a:r>
              <a:rPr lang="en-US" dirty="0">
                <a:solidFill>
                  <a:srgbClr val="FFFF00"/>
                </a:solidFill>
                <a:effectLst>
                  <a:outerShdw blurRad="38100" dist="38100" dir="2700000" algn="tl">
                    <a:srgbClr val="000000">
                      <a:alpha val="43137"/>
                    </a:srgbClr>
                  </a:outerShdw>
                </a:effectLst>
              </a:rPr>
              <a:t> and </a:t>
            </a:r>
            <a:r>
              <a:rPr lang="en-US" dirty="0" err="1">
                <a:solidFill>
                  <a:srgbClr val="FFFF00"/>
                </a:solidFill>
                <a:effectLst>
                  <a:outerShdw blurRad="38100" dist="38100" dir="2700000" algn="tl">
                    <a:srgbClr val="000000">
                      <a:alpha val="43137"/>
                    </a:srgbClr>
                  </a:outerShdw>
                </a:effectLst>
              </a:rPr>
              <a:t>R</a:t>
            </a:r>
            <a:r>
              <a:rPr lang="en-US" baseline="-25000" dirty="0" err="1">
                <a:solidFill>
                  <a:srgbClr val="FFFF00"/>
                </a:solidFill>
                <a:effectLst>
                  <a:outerShdw blurRad="38100" dist="38100" dir="2700000" algn="tl">
                    <a:srgbClr val="000000">
                      <a:alpha val="43137"/>
                    </a:srgbClr>
                  </a:outerShdw>
                </a:effectLst>
              </a:rPr>
              <a:t>b</a:t>
            </a:r>
            <a:r>
              <a:rPr lang="en-US" dirty="0">
                <a:solidFill>
                  <a:srgbClr val="FFFF00"/>
                </a:solidFill>
                <a:effectLst>
                  <a:outerShdw blurRad="38100" dist="38100" dir="2700000" algn="tl">
                    <a:srgbClr val="000000">
                      <a:alpha val="43137"/>
                    </a:srgbClr>
                  </a:outerShdw>
                </a:effectLst>
              </a:rPr>
              <a:t> can become important.</a:t>
            </a:r>
            <a:endParaRPr lang="en-CA"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8225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1700808"/>
            <a:ext cx="12192000" cy="3570208"/>
          </a:xfrm>
          <a:prstGeom prst="rect">
            <a:avLst/>
          </a:prstGeom>
          <a:solidFill>
            <a:schemeClr val="bg1"/>
          </a:solidFill>
        </p:spPr>
        <p:txBody>
          <a:bodyPr wrap="square" rtlCol="0">
            <a:spAutoFit/>
          </a:bodyPr>
          <a:lstStyle/>
          <a:p>
            <a:pPr marL="285750"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Maximum median SO</a:t>
            </a:r>
            <a:r>
              <a:rPr lang="en-US" sz="2400" b="1" baseline="-25000" dirty="0">
                <a:latin typeface="Calibri" panose="020F0502020204030204" pitchFamily="34" charset="0"/>
                <a:cs typeface="Calibri" panose="020F0502020204030204" pitchFamily="34" charset="0"/>
              </a:rPr>
              <a:t>2</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V</a:t>
            </a:r>
            <a:r>
              <a:rPr lang="en-US" sz="2400" b="1" baseline="-25000" dirty="0" err="1">
                <a:latin typeface="Calibri" panose="020F0502020204030204" pitchFamily="34" charset="0"/>
                <a:cs typeface="Calibri" panose="020F0502020204030204" pitchFamily="34" charset="0"/>
              </a:rPr>
              <a:t>d</a:t>
            </a:r>
            <a:r>
              <a:rPr lang="en-US" sz="2400" b="1" dirty="0">
                <a:latin typeface="Calibri" panose="020F0502020204030204" pitchFamily="34" charset="0"/>
                <a:cs typeface="Calibri" panose="020F0502020204030204" pitchFamily="34" charset="0"/>
              </a:rPr>
              <a:t> at 16 UT in July 2016: CMAQ/M3DRY: 4.6 cm s</a:t>
            </a:r>
            <a:r>
              <a:rPr lang="en-US" sz="2400" b="1" baseline="30000" dirty="0">
                <a:latin typeface="Calibri" panose="020F0502020204030204" pitchFamily="34" charset="0"/>
                <a:cs typeface="Calibri" panose="020F0502020204030204" pitchFamily="34" charset="0"/>
              </a:rPr>
              <a:t>-1</a:t>
            </a:r>
            <a:r>
              <a:rPr lang="en-US" sz="2400" b="1" dirty="0">
                <a:latin typeface="Calibri" panose="020F0502020204030204" pitchFamily="34" charset="0"/>
                <a:cs typeface="Calibri" panose="020F0502020204030204" pitchFamily="34" charset="0"/>
              </a:rPr>
              <a:t>; GEM-MACH/Base case: 2.2 cm s</a:t>
            </a:r>
            <a:r>
              <a:rPr lang="en-US" sz="2400" b="1" baseline="30000" dirty="0">
                <a:latin typeface="Calibri" panose="020F0502020204030204" pitchFamily="34" charset="0"/>
                <a:cs typeface="Calibri" panose="020F0502020204030204" pitchFamily="34" charset="0"/>
              </a:rPr>
              <a:t>-1</a:t>
            </a:r>
            <a:r>
              <a:rPr lang="en-US" sz="2400" b="1"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r>
              <a:rPr lang="en-US" sz="2400" b="1" dirty="0">
                <a:latin typeface="Calibri" panose="020F0502020204030204" pitchFamily="34" charset="0"/>
                <a:cs typeface="Calibri" panose="020F0502020204030204" pitchFamily="34" charset="0"/>
              </a:rPr>
              <a:t>The cause of the differences:  </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Cuticle resistance is lower in CMAQ/M3DRY than GEM-MACH/Base-case,  this is due in part to…</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Leaf Area Index? TBD:  need to do the ratio of the (corrected) CMAQ LAI field to the GEM-MACH field.</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Cuticle resistance in CMAQ/M3DRY is sufficiently low that:</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The R</a:t>
            </a:r>
            <a:r>
              <a:rPr lang="en-US" sz="2200" b="1" baseline="-25000" dirty="0">
                <a:latin typeface="Calibri" panose="020F0502020204030204" pitchFamily="34" charset="0"/>
                <a:cs typeface="Calibri" panose="020F0502020204030204" pitchFamily="34" charset="0"/>
              </a:rPr>
              <a:t>a</a:t>
            </a:r>
            <a:r>
              <a:rPr lang="en-US" sz="2200" b="1" dirty="0">
                <a:latin typeface="Calibri" panose="020F0502020204030204" pitchFamily="34" charset="0"/>
                <a:cs typeface="Calibri" panose="020F0502020204030204" pitchFamily="34" charset="0"/>
              </a:rPr>
              <a:t> and </a:t>
            </a:r>
            <a:r>
              <a:rPr lang="en-US" sz="2200" b="1" dirty="0" err="1">
                <a:latin typeface="Calibri" panose="020F0502020204030204" pitchFamily="34" charset="0"/>
                <a:cs typeface="Calibri" panose="020F0502020204030204" pitchFamily="34" charset="0"/>
              </a:rPr>
              <a:t>R</a:t>
            </a:r>
            <a:r>
              <a:rPr lang="en-US" sz="2200" b="1" baseline="-25000" dirty="0" err="1">
                <a:latin typeface="Calibri" panose="020F0502020204030204" pitchFamily="34" charset="0"/>
                <a:cs typeface="Calibri" panose="020F0502020204030204" pitchFamily="34" charset="0"/>
              </a:rPr>
              <a:t>b</a:t>
            </a:r>
            <a:r>
              <a:rPr lang="en-US" sz="2200" b="1" dirty="0">
                <a:latin typeface="Calibri" panose="020F0502020204030204" pitchFamily="34" charset="0"/>
                <a:cs typeface="Calibri" panose="020F0502020204030204" pitchFamily="34" charset="0"/>
              </a:rPr>
              <a:t> terms become the limiting factor for deposition via this pathway.</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Most mass (in the area of maximum differences, at 16 UT) is transferred via the cuticle pathway in CMAQ, and via the stomatal pathway in GEM-MACH.</a:t>
            </a:r>
          </a:p>
        </p:txBody>
      </p:sp>
      <p:sp>
        <p:nvSpPr>
          <p:cNvPr id="3" name="TextBox 2"/>
          <p:cNvSpPr txBox="1"/>
          <p:nvPr/>
        </p:nvSpPr>
        <p:spPr>
          <a:xfrm>
            <a:off x="0" y="-99392"/>
            <a:ext cx="11208568" cy="769441"/>
          </a:xfrm>
          <a:prstGeom prst="rect">
            <a:avLst/>
          </a:prstGeom>
          <a:noFill/>
        </p:spPr>
        <p:txBody>
          <a:bodyPr wrap="square" rtlCol="0">
            <a:spAutoFit/>
          </a:bodyPr>
          <a:lstStyle/>
          <a:p>
            <a:r>
              <a:rPr lang="en-US" sz="4400" b="1" dirty="0">
                <a:solidFill>
                  <a:srgbClr val="FFFF00"/>
                </a:solidFill>
                <a:effectLst>
                  <a:outerShdw blurRad="38100" dist="38100" dir="2700000" algn="tl">
                    <a:srgbClr val="000000">
                      <a:alpha val="43137"/>
                    </a:srgbClr>
                  </a:outerShdw>
                </a:effectLst>
              </a:rPr>
              <a:t>Summarizing this example – Dep Velocity</a:t>
            </a:r>
            <a:endParaRPr lang="en-CA" sz="4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943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4079" y="1628800"/>
            <a:ext cx="12192000" cy="4985980"/>
          </a:xfrm>
          <a:prstGeom prst="rect">
            <a:avLst/>
          </a:prstGeom>
          <a:solidFill>
            <a:schemeClr val="bg1"/>
          </a:solidFill>
        </p:spPr>
        <p:txBody>
          <a:bodyPr wrap="square" rtlCol="0">
            <a:spAutoFit/>
          </a:bodyPr>
          <a:lstStyle/>
          <a:p>
            <a:pPr marL="285750" indent="-285750">
              <a:buFont typeface="Wingdings" panose="05000000000000000000" pitchFamily="2" charset="2"/>
              <a:buChar char="§"/>
            </a:pPr>
            <a:r>
              <a:rPr lang="en-US" sz="2400" b="1" i="1" dirty="0">
                <a:solidFill>
                  <a:srgbClr val="FF0000"/>
                </a:solidFill>
                <a:latin typeface="Calibri" panose="020F0502020204030204" pitchFamily="34" charset="0"/>
                <a:cs typeface="Calibri" panose="020F0502020204030204" pitchFamily="34" charset="0"/>
              </a:rPr>
              <a:t>However</a:t>
            </a:r>
            <a:r>
              <a:rPr lang="en-US" sz="2400" b="1" dirty="0">
                <a:latin typeface="Calibri" panose="020F0502020204030204" pitchFamily="34" charset="0"/>
                <a:cs typeface="Calibri" panose="020F0502020204030204" pitchFamily="34" charset="0"/>
              </a:rPr>
              <a:t>, the integrated deposition flux and effective fluxes present a more complicated picture.  </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The region where cuticle resistance dominates the flux is limited in extent.  </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GEM-MACH/</a:t>
            </a:r>
            <a:r>
              <a:rPr lang="en-US" sz="2200" b="1" dirty="0" err="1">
                <a:latin typeface="Calibri" panose="020F0502020204030204" pitchFamily="34" charset="0"/>
                <a:cs typeface="Calibri" panose="020F0502020204030204" pitchFamily="34" charset="0"/>
              </a:rPr>
              <a:t>BaseCase</a:t>
            </a:r>
            <a:r>
              <a:rPr lang="en-US" sz="2200" b="1" dirty="0">
                <a:latin typeface="Calibri" panose="020F0502020204030204" pitchFamily="34" charset="0"/>
                <a:cs typeface="Calibri" panose="020F0502020204030204" pitchFamily="34" charset="0"/>
              </a:rPr>
              <a:t> soil resistance and stomatal resistance are higher than CMAQ/M3DRY</a:t>
            </a:r>
          </a:p>
          <a:p>
            <a:pPr marL="742950" lvl="1" indent="-285750">
              <a:buFont typeface="Wingdings" panose="05000000000000000000" pitchFamily="2" charset="2"/>
              <a:buChar char="§"/>
            </a:pPr>
            <a:r>
              <a:rPr lang="en-US" sz="2200" b="1" dirty="0">
                <a:latin typeface="Calibri" panose="020F0502020204030204" pitchFamily="34" charset="0"/>
                <a:cs typeface="Calibri" panose="020F0502020204030204" pitchFamily="34" charset="0"/>
              </a:rPr>
              <a:t>The result is that GEM-MACH/</a:t>
            </a:r>
            <a:r>
              <a:rPr lang="en-US" sz="2200" b="1" dirty="0" err="1">
                <a:latin typeface="Calibri" panose="020F0502020204030204" pitchFamily="34" charset="0"/>
                <a:cs typeface="Calibri" panose="020F0502020204030204" pitchFamily="34" charset="0"/>
              </a:rPr>
              <a:t>BaseCase</a:t>
            </a:r>
            <a:r>
              <a:rPr lang="en-US" sz="2200" b="1" dirty="0">
                <a:latin typeface="Calibri" panose="020F0502020204030204" pitchFamily="34" charset="0"/>
                <a:cs typeface="Calibri" panose="020F0502020204030204" pitchFamily="34" charset="0"/>
              </a:rPr>
              <a:t> has higher SO</a:t>
            </a:r>
            <a:r>
              <a:rPr lang="en-US" sz="2200" b="1" baseline="-25000" dirty="0">
                <a:latin typeface="Calibri" panose="020F0502020204030204" pitchFamily="34" charset="0"/>
                <a:cs typeface="Calibri" panose="020F0502020204030204" pitchFamily="34" charset="0"/>
              </a:rPr>
              <a:t>2</a:t>
            </a:r>
            <a:r>
              <a:rPr lang="en-US" sz="2200" b="1" dirty="0">
                <a:latin typeface="Calibri" panose="020F0502020204030204" pitchFamily="34" charset="0"/>
                <a:cs typeface="Calibri" panose="020F0502020204030204" pitchFamily="34" charset="0"/>
              </a:rPr>
              <a:t> deposition fluxes in much of North America than CMAQ.</a:t>
            </a:r>
          </a:p>
          <a:p>
            <a:pPr marL="285750" indent="-285750">
              <a:buFont typeface="Wingdings" panose="05000000000000000000" pitchFamily="2" charset="2"/>
              <a:buChar char="§"/>
            </a:pPr>
            <a:r>
              <a:rPr lang="en-US" sz="2400" b="1" dirty="0">
                <a:solidFill>
                  <a:srgbClr val="FF0000"/>
                </a:solidFill>
                <a:latin typeface="Calibri" panose="020F0502020204030204" pitchFamily="34" charset="0"/>
                <a:cs typeface="Calibri" panose="020F0502020204030204" pitchFamily="34" charset="0"/>
              </a:rPr>
              <a:t>Note:  we relatively quickly (a few days work for two members of the AQMEII4 team) determined:</a:t>
            </a:r>
          </a:p>
          <a:p>
            <a:r>
              <a:rPr lang="en-US" sz="2400" b="1" dirty="0">
                <a:solidFill>
                  <a:srgbClr val="FF0000"/>
                </a:solidFill>
                <a:latin typeface="Calibri" panose="020F0502020204030204" pitchFamily="34" charset="0"/>
                <a:cs typeface="Calibri" panose="020F0502020204030204" pitchFamily="34" charset="0"/>
              </a:rPr>
              <a:t>	</a:t>
            </a:r>
            <a:r>
              <a:rPr lang="en-US" sz="2200" b="1" dirty="0">
                <a:solidFill>
                  <a:srgbClr val="FF0000"/>
                </a:solidFill>
                <a:latin typeface="Calibri" panose="020F0502020204030204" pitchFamily="34" charset="0"/>
                <a:cs typeface="Calibri" panose="020F0502020204030204" pitchFamily="34" charset="0"/>
              </a:rPr>
              <a:t>(1)  The </a:t>
            </a:r>
            <a:r>
              <a:rPr lang="en-US" sz="2200" b="1" i="1" dirty="0">
                <a:solidFill>
                  <a:srgbClr val="FF0000"/>
                </a:solidFill>
                <a:latin typeface="Calibri" panose="020F0502020204030204" pitchFamily="34" charset="0"/>
                <a:cs typeface="Calibri" panose="020F0502020204030204" pitchFamily="34" charset="0"/>
              </a:rPr>
              <a:t>specific reason </a:t>
            </a:r>
            <a:r>
              <a:rPr lang="en-US" sz="2200" b="1" dirty="0">
                <a:solidFill>
                  <a:srgbClr val="FF0000"/>
                </a:solidFill>
                <a:latin typeface="Calibri" panose="020F0502020204030204" pitchFamily="34" charset="0"/>
                <a:cs typeface="Calibri" panose="020F0502020204030204" pitchFamily="34" charset="0"/>
              </a:rPr>
              <a:t>for a large difference between two models’ deposition velocity (cuticle pathway, very locally, and maybe the leaf area index field), and</a:t>
            </a:r>
          </a:p>
          <a:p>
            <a:r>
              <a:rPr lang="en-US" sz="2200" b="1" dirty="0">
                <a:solidFill>
                  <a:srgbClr val="FF0000"/>
                </a:solidFill>
                <a:latin typeface="Calibri" panose="020F0502020204030204" pitchFamily="34" charset="0"/>
                <a:cs typeface="Calibri" panose="020F0502020204030204" pitchFamily="34" charset="0"/>
              </a:rPr>
              <a:t>	(2) The </a:t>
            </a:r>
            <a:r>
              <a:rPr lang="en-US" sz="2200" b="1" i="1" dirty="0">
                <a:solidFill>
                  <a:srgbClr val="FF0000"/>
                </a:solidFill>
                <a:latin typeface="Calibri" panose="020F0502020204030204" pitchFamily="34" charset="0"/>
                <a:cs typeface="Calibri" panose="020F0502020204030204" pitchFamily="34" charset="0"/>
              </a:rPr>
              <a:t>specific mechanism by which the difference happens </a:t>
            </a:r>
            <a:r>
              <a:rPr lang="en-US" sz="2200" b="1" dirty="0">
                <a:solidFill>
                  <a:srgbClr val="FF0000"/>
                </a:solidFill>
                <a:latin typeface="Calibri" panose="020F0502020204030204" pitchFamily="34" charset="0"/>
                <a:cs typeface="Calibri" panose="020F0502020204030204" pitchFamily="34" charset="0"/>
              </a:rPr>
              <a:t>(reduction in cuticle resistance leading to R</a:t>
            </a:r>
            <a:r>
              <a:rPr lang="en-US" sz="2200" b="1" baseline="-25000" dirty="0">
                <a:solidFill>
                  <a:srgbClr val="FF0000"/>
                </a:solidFill>
                <a:latin typeface="Calibri" panose="020F0502020204030204" pitchFamily="34" charset="0"/>
                <a:cs typeface="Calibri" panose="020F0502020204030204" pitchFamily="34" charset="0"/>
              </a:rPr>
              <a:t>a</a:t>
            </a:r>
            <a:r>
              <a:rPr lang="en-US" sz="2200" b="1" dirty="0">
                <a:solidFill>
                  <a:srgbClr val="FF0000"/>
                </a:solidFill>
                <a:latin typeface="Calibri" panose="020F0502020204030204" pitchFamily="34" charset="0"/>
                <a:cs typeface="Calibri" panose="020F0502020204030204" pitchFamily="34" charset="0"/>
              </a:rPr>
              <a:t> and </a:t>
            </a:r>
            <a:r>
              <a:rPr lang="en-US" sz="2200" b="1" dirty="0" err="1">
                <a:solidFill>
                  <a:srgbClr val="FF0000"/>
                </a:solidFill>
                <a:latin typeface="Calibri" panose="020F0502020204030204" pitchFamily="34" charset="0"/>
                <a:cs typeface="Calibri" panose="020F0502020204030204" pitchFamily="34" charset="0"/>
              </a:rPr>
              <a:t>R</a:t>
            </a:r>
            <a:r>
              <a:rPr lang="en-US" sz="2200" b="1" baseline="-25000" dirty="0" err="1">
                <a:solidFill>
                  <a:srgbClr val="FF0000"/>
                </a:solidFill>
                <a:latin typeface="Calibri" panose="020F0502020204030204" pitchFamily="34" charset="0"/>
                <a:cs typeface="Calibri" panose="020F0502020204030204" pitchFamily="34" charset="0"/>
              </a:rPr>
              <a:t>b</a:t>
            </a:r>
            <a:r>
              <a:rPr lang="en-US" sz="2200" b="1" dirty="0">
                <a:solidFill>
                  <a:srgbClr val="FF0000"/>
                </a:solidFill>
                <a:latin typeface="Calibri" panose="020F0502020204030204" pitchFamily="34" charset="0"/>
                <a:cs typeface="Calibri" panose="020F0502020204030204" pitchFamily="34" charset="0"/>
              </a:rPr>
              <a:t> dominating deposition).</a:t>
            </a:r>
          </a:p>
          <a:p>
            <a:r>
              <a:rPr lang="en-US" sz="2200" b="1" dirty="0">
                <a:solidFill>
                  <a:srgbClr val="FF0000"/>
                </a:solidFill>
                <a:latin typeface="Calibri" panose="020F0502020204030204" pitchFamily="34" charset="0"/>
                <a:cs typeface="Calibri" panose="020F0502020204030204" pitchFamily="34" charset="0"/>
              </a:rPr>
              <a:t>	(3) Other key differences between the models (water-on-foliage parameterizations) have been identified.</a:t>
            </a:r>
          </a:p>
        </p:txBody>
      </p:sp>
      <p:sp>
        <p:nvSpPr>
          <p:cNvPr id="3" name="TextBox 2"/>
          <p:cNvSpPr txBox="1"/>
          <p:nvPr/>
        </p:nvSpPr>
        <p:spPr>
          <a:xfrm>
            <a:off x="839416" y="25486"/>
            <a:ext cx="10225136" cy="769441"/>
          </a:xfrm>
          <a:prstGeom prst="rect">
            <a:avLst/>
          </a:prstGeom>
          <a:noFill/>
        </p:spPr>
        <p:txBody>
          <a:bodyPr wrap="square" rtlCol="0">
            <a:spAutoFit/>
          </a:bodyPr>
          <a:lstStyle/>
          <a:p>
            <a:r>
              <a:rPr lang="en-US" sz="4400" b="1" dirty="0">
                <a:solidFill>
                  <a:srgbClr val="FFFF00"/>
                </a:solidFill>
                <a:effectLst>
                  <a:outerShdw blurRad="38100" dist="38100" dir="2700000" algn="tl">
                    <a:srgbClr val="000000">
                      <a:alpha val="43137"/>
                    </a:srgbClr>
                  </a:outerShdw>
                </a:effectLst>
              </a:rPr>
              <a:t>Summarizing this example – Dep Flux</a:t>
            </a:r>
            <a:endParaRPr lang="en-CA" sz="4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822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506" y="1412776"/>
            <a:ext cx="12192000" cy="5262979"/>
          </a:xfrm>
          <a:prstGeom prst="rect">
            <a:avLst/>
          </a:prstGeom>
          <a:solidFill>
            <a:schemeClr val="bg1"/>
          </a:solidFill>
        </p:spPr>
        <p:txBody>
          <a:bodyPr wrap="square" rtlCol="0">
            <a:spAutoFit/>
          </a:bodyPr>
          <a:lstStyle/>
          <a:p>
            <a:r>
              <a:rPr lang="en-US" sz="2000" b="1" dirty="0"/>
              <a:t>Motivation:</a:t>
            </a:r>
            <a:endParaRPr lang="en-GB" sz="2000" dirty="0"/>
          </a:p>
          <a:p>
            <a:pPr marL="285750" indent="-285750">
              <a:buFont typeface="Arial" panose="020B0604020202020204" pitchFamily="34" charset="0"/>
              <a:buChar char="•"/>
            </a:pPr>
            <a:r>
              <a:rPr lang="en-US" sz="2000" dirty="0"/>
              <a:t>Deposition remains a crucial process in the species budget of any AQ model </a:t>
            </a:r>
            <a:r>
              <a:rPr lang="en-US" sz="2000" b="1" i="1" u="sng" dirty="0"/>
              <a:t>yet has not been systematically evaluated across multiple regional AQ modeling systems</a:t>
            </a:r>
          </a:p>
          <a:p>
            <a:pPr marL="285750" indent="-285750">
              <a:buFont typeface="Arial" panose="020B0604020202020204" pitchFamily="34" charset="0"/>
              <a:buChar char="•"/>
            </a:pPr>
            <a:r>
              <a:rPr lang="en-US" sz="2000" dirty="0"/>
              <a:t>Past studies typically focused on specific modeling systems and depositions totals </a:t>
            </a:r>
          </a:p>
          <a:p>
            <a:pPr marL="285750" indent="-285750">
              <a:buFont typeface="Arial" panose="020B0604020202020204" pitchFamily="34" charset="0"/>
              <a:buChar char="•"/>
            </a:pPr>
            <a:r>
              <a:rPr lang="en-US" sz="2000" dirty="0"/>
              <a:t>No systematic analysis exists of the individual and combined impacts of different representations of resistances, deposition media, land use, and meteorological  conditions, on simulated total deposition</a:t>
            </a:r>
          </a:p>
          <a:p>
            <a:endParaRPr lang="en-US" sz="2000" b="1" dirty="0"/>
          </a:p>
          <a:p>
            <a:r>
              <a:rPr lang="en-US" sz="2000" b="1" dirty="0"/>
              <a:t>Goals of AQMEII Phase 4:</a:t>
            </a:r>
            <a:endParaRPr lang="en-GB" sz="2000" dirty="0"/>
          </a:p>
          <a:p>
            <a:r>
              <a:rPr lang="en-US" sz="2000" dirty="0"/>
              <a:t> </a:t>
            </a:r>
            <a:endParaRPr lang="en-GB" sz="2000" dirty="0"/>
          </a:p>
          <a:p>
            <a:pPr marL="171450" lvl="0" indent="-171450">
              <a:buFont typeface="Arial"/>
              <a:buChar char="•"/>
            </a:pPr>
            <a:r>
              <a:rPr lang="en-US" sz="2000" dirty="0"/>
              <a:t>Assess in detail the deposition </a:t>
            </a:r>
            <a:r>
              <a:rPr lang="en-US" sz="2000" i="1" dirty="0"/>
              <a:t>processes</a:t>
            </a:r>
            <a:r>
              <a:rPr lang="en-US" sz="2000" dirty="0"/>
              <a:t> in regional scale models:</a:t>
            </a:r>
          </a:p>
          <a:p>
            <a:pPr marL="628650" lvl="1" indent="-171450">
              <a:buFont typeface="Arial"/>
              <a:buChar char="•"/>
            </a:pPr>
            <a:r>
              <a:rPr lang="en-US" dirty="0"/>
              <a:t>Diagnostic evaluation</a:t>
            </a:r>
          </a:p>
          <a:p>
            <a:pPr marL="628650" lvl="1" indent="-171450">
              <a:buFont typeface="Arial"/>
              <a:buChar char="•"/>
            </a:pPr>
            <a:r>
              <a:rPr lang="en-US" dirty="0"/>
              <a:t>Investigate the reasons for differences</a:t>
            </a:r>
            <a:endParaRPr lang="en-GB" dirty="0"/>
          </a:p>
          <a:p>
            <a:pPr marL="628650" lvl="1" indent="-171450">
              <a:buFont typeface="Arial"/>
              <a:buChar char="•"/>
            </a:pPr>
            <a:r>
              <a:rPr lang="en-US" sz="2000" dirty="0"/>
              <a:t>Impact of different land types and land type databases</a:t>
            </a:r>
          </a:p>
          <a:p>
            <a:pPr marL="171450" indent="-171450">
              <a:buFont typeface="Arial"/>
              <a:buChar char="•"/>
            </a:pPr>
            <a:r>
              <a:rPr lang="en-US" sz="2000" dirty="0"/>
              <a:t>Assess the </a:t>
            </a:r>
            <a:r>
              <a:rPr lang="en-US" sz="2000" i="1" dirty="0"/>
              <a:t>variability of deposition estimates </a:t>
            </a:r>
            <a:r>
              <a:rPr lang="en-US" sz="2000" dirty="0"/>
              <a:t>produced by the community relative to common, aggregated, land use types</a:t>
            </a:r>
          </a:p>
          <a:p>
            <a:pPr marL="171450" lvl="0" indent="-171450">
              <a:buFont typeface="Arial"/>
              <a:buChar char="•"/>
            </a:pPr>
            <a:r>
              <a:rPr lang="en-US" sz="2000" dirty="0"/>
              <a:t>Assess the different </a:t>
            </a:r>
            <a:r>
              <a:rPr lang="en-US" sz="2000" i="1" dirty="0"/>
              <a:t>methodologies </a:t>
            </a:r>
            <a:r>
              <a:rPr lang="en-US" sz="2000" dirty="0"/>
              <a:t>describing deposition pathways into and onto vegetation</a:t>
            </a:r>
            <a:endParaRPr lang="en-GB" sz="2000" dirty="0"/>
          </a:p>
          <a:p>
            <a:pPr marL="171450" lvl="0" indent="-171450">
              <a:buFont typeface="Arial"/>
              <a:buChar char="•"/>
            </a:pPr>
            <a:r>
              <a:rPr lang="en-US" sz="2000" dirty="0"/>
              <a:t>Assess the </a:t>
            </a:r>
            <a:r>
              <a:rPr lang="en-US" sz="2000" i="1" dirty="0"/>
              <a:t>range of variability </a:t>
            </a:r>
            <a:r>
              <a:rPr lang="en-US" sz="2000" dirty="0"/>
              <a:t>for estimated </a:t>
            </a:r>
            <a:r>
              <a:rPr lang="en-US" sz="2000" i="1" dirty="0"/>
              <a:t>critical loads and critical load exceedances</a:t>
            </a:r>
            <a:endParaRPr lang="en-CA" sz="2000" i="1" dirty="0">
              <a:latin typeface="Calibri" panose="020F0502020204030204" pitchFamily="34" charset="0"/>
              <a:cs typeface="Calibri" panose="020F0502020204030204" pitchFamily="34" charset="0"/>
            </a:endParaRPr>
          </a:p>
        </p:txBody>
      </p:sp>
      <p:sp>
        <p:nvSpPr>
          <p:cNvPr id="3" name="TextBox 2"/>
          <p:cNvSpPr txBox="1"/>
          <p:nvPr/>
        </p:nvSpPr>
        <p:spPr>
          <a:xfrm>
            <a:off x="1127448" y="404664"/>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Motivation and Goals of AQMEII-4</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7911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119336" y="1595021"/>
            <a:ext cx="11665296" cy="4031873"/>
          </a:xfrm>
          <a:prstGeom prst="rect">
            <a:avLst/>
          </a:prstGeom>
          <a:noFill/>
        </p:spPr>
        <p:txBody>
          <a:bodyPr wrap="square" rtlCol="0">
            <a:spAutoFit/>
          </a:bodyPr>
          <a:lstStyle/>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Technical note submitted to ACP</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Model inputs are being reformatted to AQMEII4 grids</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Extraction and comparison to surface monitoring databases – software to be ported to individual users, processing happens locally (different from past AQMEII’s).</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Comparisons and analysis to take place this coming summer and fall; </a:t>
            </a:r>
            <a:r>
              <a:rPr lang="en-US" sz="3200" b="1" dirty="0">
                <a:solidFill>
                  <a:srgbClr val="FF0000"/>
                </a:solidFill>
                <a:latin typeface="Calibri" panose="020F0502020204030204" pitchFamily="34" charset="0"/>
                <a:cs typeface="Calibri" panose="020F0502020204030204" pitchFamily="34" charset="0"/>
              </a:rPr>
              <a:t>more papers to the special issue </a:t>
            </a:r>
            <a:r>
              <a:rPr lang="en-US" sz="3200" b="1" dirty="0">
                <a:latin typeface="Calibri" panose="020F0502020204030204" pitchFamily="34" charset="0"/>
                <a:cs typeface="Calibri" panose="020F0502020204030204" pitchFamily="34" charset="0"/>
              </a:rPr>
              <a:t>by winter 2021 and on through 2022.</a:t>
            </a:r>
          </a:p>
        </p:txBody>
      </p:sp>
      <p:sp>
        <p:nvSpPr>
          <p:cNvPr id="3" name="TextBox 2"/>
          <p:cNvSpPr txBox="1"/>
          <p:nvPr/>
        </p:nvSpPr>
        <p:spPr>
          <a:xfrm>
            <a:off x="335360" y="404664"/>
            <a:ext cx="11017224"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What’s next for AQMEII-4: Activity 1</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8453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8972" y="1844824"/>
            <a:ext cx="12072664" cy="4524315"/>
          </a:xfrm>
          <a:prstGeom prst="rect">
            <a:avLst/>
          </a:prstGeom>
          <a:noFill/>
        </p:spPr>
        <p:txBody>
          <a:bodyPr wrap="square" rtlCol="0">
            <a:spAutoFit/>
          </a:bodyPr>
          <a:lstStyle/>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Supersite station data has been collected.  Ongoing discussion on data QA/QC</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Initial comparisons between some of the point model algorithms and observations has already taken place – more to come.</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Activity 2 Technical Note submission to ACP is imminent (within the next month or so).</a:t>
            </a:r>
          </a:p>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Comparisons between different box models already underway.  </a:t>
            </a:r>
          </a:p>
          <a:p>
            <a:pPr marL="742950" lvl="1" indent="-285750">
              <a:buFont typeface="Wingdings" panose="05000000000000000000" pitchFamily="2" charset="2"/>
              <a:buChar char="§"/>
            </a:pPr>
            <a:r>
              <a:rPr lang="en-US" sz="3200" b="1" dirty="0">
                <a:solidFill>
                  <a:srgbClr val="FF0000"/>
                </a:solidFill>
                <a:latin typeface="Calibri" panose="020F0502020204030204" pitchFamily="34" charset="0"/>
                <a:cs typeface="Calibri" panose="020F0502020204030204" pitchFamily="34" charset="0"/>
              </a:rPr>
              <a:t>Analysis and paper submission </a:t>
            </a:r>
            <a:r>
              <a:rPr lang="en-US" sz="3200" b="1" dirty="0">
                <a:latin typeface="Calibri" panose="020F0502020204030204" pitchFamily="34" charset="0"/>
                <a:cs typeface="Calibri" panose="020F0502020204030204" pitchFamily="34" charset="0"/>
              </a:rPr>
              <a:t>will continue throughout 2021/22 and 2022/23</a:t>
            </a:r>
          </a:p>
        </p:txBody>
      </p:sp>
      <p:sp>
        <p:nvSpPr>
          <p:cNvPr id="3" name="TextBox 2"/>
          <p:cNvSpPr txBox="1"/>
          <p:nvPr/>
        </p:nvSpPr>
        <p:spPr>
          <a:xfrm>
            <a:off x="335360" y="404664"/>
            <a:ext cx="11017224"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What’s next for AQMEII-4: Activity 2</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543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8972" y="1844824"/>
            <a:ext cx="12072664" cy="2554545"/>
          </a:xfrm>
          <a:prstGeom prst="rect">
            <a:avLst/>
          </a:prstGeom>
          <a:noFill/>
        </p:spPr>
        <p:txBody>
          <a:bodyPr wrap="square" rtlCol="0">
            <a:spAutoFit/>
          </a:bodyPr>
          <a:lstStyle/>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All of the work shown here is VERY preliminary, the work and views expressed in this presentation are those of the presenter, and do not necessarily reflect the views or policies of the participants of AQMEII4 or their organizations!</a:t>
            </a:r>
          </a:p>
          <a:p>
            <a:pPr marL="742950" lvl="1" indent="-285750">
              <a:buFont typeface="Wingdings" panose="05000000000000000000" pitchFamily="2" charset="2"/>
              <a:buChar char="§"/>
            </a:pPr>
            <a:endParaRPr lang="en-US" sz="3200" b="1" dirty="0">
              <a:latin typeface="Calibri" panose="020F0502020204030204" pitchFamily="34" charset="0"/>
              <a:cs typeface="Calibri" panose="020F0502020204030204" pitchFamily="34" charset="0"/>
            </a:endParaRPr>
          </a:p>
        </p:txBody>
      </p:sp>
      <p:sp>
        <p:nvSpPr>
          <p:cNvPr id="3" name="TextBox 2"/>
          <p:cNvSpPr txBox="1"/>
          <p:nvPr/>
        </p:nvSpPr>
        <p:spPr>
          <a:xfrm>
            <a:off x="335360" y="404664"/>
            <a:ext cx="11017224"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Disclaimer</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5052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8972" y="1844824"/>
            <a:ext cx="12072664" cy="1077218"/>
          </a:xfrm>
          <a:prstGeom prst="rect">
            <a:avLst/>
          </a:prstGeom>
          <a:noFill/>
        </p:spPr>
        <p:txBody>
          <a:bodyPr wrap="square" rtlCol="0">
            <a:spAutoFit/>
          </a:bodyPr>
          <a:lstStyle/>
          <a:p>
            <a:pPr marL="742950" lvl="1" indent="-285750">
              <a:buFont typeface="Wingdings" panose="05000000000000000000" pitchFamily="2" charset="2"/>
              <a:buChar char="§"/>
            </a:pPr>
            <a:r>
              <a:rPr lang="en-US" sz="3200" b="1" dirty="0">
                <a:latin typeface="Calibri" panose="020F0502020204030204" pitchFamily="34" charset="0"/>
                <a:cs typeface="Calibri" panose="020F0502020204030204" pitchFamily="34" charset="0"/>
              </a:rPr>
              <a:t>Questions or comments?</a:t>
            </a:r>
          </a:p>
          <a:p>
            <a:pPr marL="742950" lvl="1" indent="-285750">
              <a:buFont typeface="Wingdings" panose="05000000000000000000" pitchFamily="2" charset="2"/>
              <a:buChar char="§"/>
            </a:pPr>
            <a:endParaRPr lang="en-US" sz="3200" b="1" dirty="0">
              <a:latin typeface="Calibri" panose="020F0502020204030204" pitchFamily="34" charset="0"/>
              <a:cs typeface="Calibri" panose="020F0502020204030204" pitchFamily="34" charset="0"/>
            </a:endParaRPr>
          </a:p>
        </p:txBody>
      </p:sp>
      <p:sp>
        <p:nvSpPr>
          <p:cNvPr id="3" name="TextBox 2"/>
          <p:cNvSpPr txBox="1"/>
          <p:nvPr/>
        </p:nvSpPr>
        <p:spPr>
          <a:xfrm>
            <a:off x="335360" y="404664"/>
            <a:ext cx="11017224"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Thanks for your interest in AQMEII-4!</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58441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479376" y="-27955"/>
            <a:ext cx="11017224"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Bonus slides (Supplemental Information)</a:t>
            </a:r>
            <a:endParaRPr lang="en-CA"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51909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127448" y="-57150"/>
            <a:ext cx="10225136" cy="1661993"/>
          </a:xfrm>
          <a:prstGeom prst="rect">
            <a:avLst/>
          </a:prstGeom>
          <a:noFill/>
        </p:spPr>
        <p:txBody>
          <a:bodyPr wrap="square" rtlCol="0">
            <a:spAutoFit/>
          </a:bodyPr>
          <a:lstStyle/>
          <a:p>
            <a:r>
              <a:rPr lang="en-US" sz="3700" b="1" dirty="0">
                <a:solidFill>
                  <a:srgbClr val="FFFF00"/>
                </a:solidFill>
                <a:effectLst>
                  <a:outerShdw blurRad="38100" dist="38100" dir="2700000" algn="tl">
                    <a:srgbClr val="000000">
                      <a:alpha val="43137"/>
                    </a:srgbClr>
                  </a:outerShdw>
                </a:effectLst>
              </a:rPr>
              <a:t>We can look at the inverse of those resistances held in common by most models</a:t>
            </a:r>
          </a:p>
          <a:p>
            <a:r>
              <a:rPr lang="en-US" sz="2800" b="1" i="1" dirty="0">
                <a:solidFill>
                  <a:srgbClr val="FFFF00"/>
                </a:solidFill>
                <a:effectLst>
                  <a:outerShdw blurRad="38100" dist="38100" dir="2700000" algn="tl">
                    <a:srgbClr val="000000">
                      <a:alpha val="43137"/>
                    </a:srgbClr>
                  </a:outerShdw>
                </a:effectLst>
              </a:rPr>
              <a:t>Inverse of cuticle resistance being the main one of interest</a:t>
            </a:r>
            <a:endParaRPr lang="en-CA" sz="2800" b="1" i="1" dirty="0">
              <a:solidFill>
                <a:srgbClr val="FFFF00"/>
              </a:solidFill>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8" y="1521167"/>
            <a:ext cx="5962537" cy="303348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92" y="1521166"/>
            <a:ext cx="6156116" cy="3131969"/>
          </a:xfrm>
          <a:prstGeom prst="rect">
            <a:avLst/>
          </a:prstGeom>
        </p:spPr>
      </p:pic>
      <p:grpSp>
        <p:nvGrpSpPr>
          <p:cNvPr id="11" name="Group 10"/>
          <p:cNvGrpSpPr/>
          <p:nvPr/>
        </p:nvGrpSpPr>
        <p:grpSpPr>
          <a:xfrm>
            <a:off x="2990231" y="3857297"/>
            <a:ext cx="5980528" cy="831607"/>
            <a:chOff x="1907702" y="4941170"/>
            <a:chExt cx="4968554" cy="1062835"/>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551" t="19517" r="84891" b="9083"/>
            <a:stretch/>
          </p:blipFill>
          <p:spPr>
            <a:xfrm rot="5400000">
              <a:off x="4285438" y="2563434"/>
              <a:ext cx="213081" cy="4968554"/>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7405" t="19517" r="86510" b="9083"/>
            <a:stretch/>
          </p:blipFill>
          <p:spPr>
            <a:xfrm rot="5400000">
              <a:off x="3975756" y="3103506"/>
              <a:ext cx="832445" cy="4968554"/>
            </a:xfrm>
            <a:prstGeom prst="rect">
              <a:avLst/>
            </a:prstGeom>
          </p:spPr>
        </p:pic>
      </p:grpSp>
      <p:sp>
        <p:nvSpPr>
          <p:cNvPr id="14" name="TextBox 13"/>
          <p:cNvSpPr txBox="1"/>
          <p:nvPr/>
        </p:nvSpPr>
        <p:spPr>
          <a:xfrm>
            <a:off x="9014255" y="4056053"/>
            <a:ext cx="1056159" cy="498598"/>
          </a:xfrm>
          <a:prstGeom prst="rect">
            <a:avLst/>
          </a:prstGeom>
          <a:solidFill>
            <a:schemeClr val="bg1"/>
          </a:solidFill>
        </p:spPr>
        <p:txBody>
          <a:bodyPr wrap="square" rtlCol="0">
            <a:spAutoFit/>
          </a:bodyPr>
          <a:lstStyle/>
          <a:p>
            <a:pPr>
              <a:lnSpc>
                <a:spcPct val="110000"/>
              </a:lnSpc>
            </a:pPr>
            <a:r>
              <a:rPr lang="en-US" sz="2400" dirty="0">
                <a:solidFill>
                  <a:schemeClr val="tx1"/>
                </a:solidFill>
              </a:rPr>
              <a:t>cm s</a:t>
            </a:r>
            <a:r>
              <a:rPr lang="en-US" sz="2400" baseline="30000" dirty="0">
                <a:solidFill>
                  <a:schemeClr val="tx1"/>
                </a:solidFill>
              </a:rPr>
              <a:t>-1</a:t>
            </a:r>
            <a:endParaRPr lang="en-CA" sz="2400" baseline="30000" dirty="0">
              <a:solidFill>
                <a:schemeClr val="tx1"/>
              </a:solidFill>
            </a:endParaRPr>
          </a:p>
        </p:txBody>
      </p:sp>
      <p:sp>
        <p:nvSpPr>
          <p:cNvPr id="15" name="TextBox 14"/>
          <p:cNvSpPr txBox="1"/>
          <p:nvPr/>
        </p:nvSpPr>
        <p:spPr>
          <a:xfrm>
            <a:off x="119336" y="4599803"/>
            <a:ext cx="1737873" cy="397032"/>
          </a:xfrm>
          <a:prstGeom prst="rect">
            <a:avLst/>
          </a:prstGeom>
          <a:noFill/>
        </p:spPr>
        <p:txBody>
          <a:bodyPr wrap="square" rtlCol="0">
            <a:spAutoFit/>
          </a:bodyPr>
          <a:lstStyle/>
          <a:p>
            <a:pPr>
              <a:lnSpc>
                <a:spcPct val="110000"/>
              </a:lnSpc>
            </a:pPr>
            <a:r>
              <a:rPr lang="en-US" b="1" dirty="0">
                <a:solidFill>
                  <a:srgbClr val="164194"/>
                </a:solidFill>
              </a:rPr>
              <a:t>CMAQ/M3DRY</a:t>
            </a:r>
            <a:endParaRPr lang="en-CA" b="1" dirty="0">
              <a:solidFill>
                <a:srgbClr val="164194"/>
              </a:solidFill>
            </a:endParaRPr>
          </a:p>
        </p:txBody>
      </p:sp>
      <p:sp>
        <p:nvSpPr>
          <p:cNvPr id="16" name="TextBox 15"/>
          <p:cNvSpPr txBox="1"/>
          <p:nvPr/>
        </p:nvSpPr>
        <p:spPr>
          <a:xfrm>
            <a:off x="2052714" y="4579962"/>
            <a:ext cx="1523006" cy="397032"/>
          </a:xfrm>
          <a:prstGeom prst="rect">
            <a:avLst/>
          </a:prstGeom>
          <a:noFill/>
        </p:spPr>
        <p:txBody>
          <a:bodyPr wrap="square" rtlCol="0">
            <a:spAutoFit/>
          </a:bodyPr>
          <a:lstStyle/>
          <a:p>
            <a:pPr>
              <a:lnSpc>
                <a:spcPct val="110000"/>
              </a:lnSpc>
            </a:pPr>
            <a:r>
              <a:rPr lang="en-US" b="1" dirty="0">
                <a:solidFill>
                  <a:srgbClr val="164194"/>
                </a:solidFill>
              </a:rPr>
              <a:t>GEM-MACH</a:t>
            </a:r>
            <a:endParaRPr lang="en-CA" b="1" dirty="0">
              <a:solidFill>
                <a:srgbClr val="164194"/>
              </a:solidFill>
            </a:endParaRPr>
          </a:p>
        </p:txBody>
      </p:sp>
      <p:grpSp>
        <p:nvGrpSpPr>
          <p:cNvPr id="17" name="Group 16"/>
          <p:cNvGrpSpPr/>
          <p:nvPr/>
        </p:nvGrpSpPr>
        <p:grpSpPr>
          <a:xfrm>
            <a:off x="-6220" y="4872503"/>
            <a:ext cx="10399454" cy="1992322"/>
            <a:chOff x="-6220" y="4872503"/>
            <a:chExt cx="10399454" cy="1992322"/>
          </a:xfrm>
        </p:grpSpPr>
        <p:grpSp>
          <p:nvGrpSpPr>
            <p:cNvPr id="18" name="Group 17"/>
            <p:cNvGrpSpPr/>
            <p:nvPr/>
          </p:nvGrpSpPr>
          <p:grpSpPr>
            <a:xfrm>
              <a:off x="-6220" y="5877272"/>
              <a:ext cx="5996965" cy="987553"/>
              <a:chOff x="-658" y="4975604"/>
              <a:chExt cx="5996965" cy="987553"/>
            </a:xfrm>
          </p:grpSpPr>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 y="4975604"/>
                <a:ext cx="1938528" cy="987553"/>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7378" y="4975604"/>
                <a:ext cx="1938528" cy="987553"/>
              </a:xfrm>
              <a:prstGeom prst="rect">
                <a:avLst/>
              </a:prstGeom>
            </p:spPr>
          </p:pic>
          <p:sp>
            <p:nvSpPr>
              <p:cNvPr id="28" name="TextBox 27"/>
              <p:cNvSpPr txBox="1"/>
              <p:nvPr/>
            </p:nvSpPr>
            <p:spPr>
              <a:xfrm>
                <a:off x="4154514" y="5157984"/>
                <a:ext cx="1841793" cy="701731"/>
              </a:xfrm>
              <a:prstGeom prst="rect">
                <a:avLst/>
              </a:prstGeom>
              <a:noFill/>
            </p:spPr>
            <p:txBody>
              <a:bodyPr wrap="square" rtlCol="0">
                <a:spAutoFit/>
              </a:bodyPr>
              <a:lstStyle/>
              <a:p>
                <a:pPr>
                  <a:lnSpc>
                    <a:spcPct val="110000"/>
                  </a:lnSpc>
                </a:pPr>
                <a:r>
                  <a:rPr lang="en-US" b="1" dirty="0">
                    <a:solidFill>
                      <a:srgbClr val="164194"/>
                    </a:solidFill>
                  </a:rPr>
                  <a:t>1/(Stomatal Resistance)</a:t>
                </a:r>
                <a:endParaRPr lang="en-CA" b="1" dirty="0">
                  <a:solidFill>
                    <a:srgbClr val="164194"/>
                  </a:solidFill>
                </a:endParaRPr>
              </a:p>
            </p:txBody>
          </p:sp>
        </p:grpSp>
        <p:grpSp>
          <p:nvGrpSpPr>
            <p:cNvPr id="19" name="Group 18"/>
            <p:cNvGrpSpPr/>
            <p:nvPr/>
          </p:nvGrpSpPr>
          <p:grpSpPr>
            <a:xfrm>
              <a:off x="7893" y="4872503"/>
              <a:ext cx="5802098" cy="984633"/>
              <a:chOff x="7893" y="5787955"/>
              <a:chExt cx="5802098" cy="984633"/>
            </a:xfrm>
          </p:grpSpPr>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3" y="5793528"/>
                <a:ext cx="1924415" cy="979060"/>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1816" y="5787955"/>
                <a:ext cx="1920240" cy="978408"/>
              </a:xfrm>
              <a:prstGeom prst="rect">
                <a:avLst/>
              </a:prstGeom>
            </p:spPr>
          </p:pic>
          <p:sp>
            <p:nvSpPr>
              <p:cNvPr id="25" name="TextBox 24"/>
              <p:cNvSpPr txBox="1"/>
              <p:nvPr/>
            </p:nvSpPr>
            <p:spPr>
              <a:xfrm>
                <a:off x="4092473" y="5861013"/>
                <a:ext cx="1717518" cy="701731"/>
              </a:xfrm>
              <a:prstGeom prst="rect">
                <a:avLst/>
              </a:prstGeom>
              <a:noFill/>
            </p:spPr>
            <p:txBody>
              <a:bodyPr wrap="square" rtlCol="0">
                <a:spAutoFit/>
              </a:bodyPr>
              <a:lstStyle/>
              <a:p>
                <a:pPr>
                  <a:lnSpc>
                    <a:spcPct val="110000"/>
                  </a:lnSpc>
                </a:pPr>
                <a:r>
                  <a:rPr lang="en-US" b="1" dirty="0">
                    <a:solidFill>
                      <a:srgbClr val="164194"/>
                    </a:solidFill>
                  </a:rPr>
                  <a:t>1/(Mesophyll Resistance)</a:t>
                </a:r>
                <a:endParaRPr lang="en-CA" b="1" dirty="0">
                  <a:solidFill>
                    <a:srgbClr val="164194"/>
                  </a:solidFill>
                </a:endParaRPr>
              </a:p>
            </p:txBody>
          </p:sp>
        </p:grpSp>
        <p:sp>
          <p:nvSpPr>
            <p:cNvPr id="20" name="TextBox 19"/>
            <p:cNvSpPr txBox="1"/>
            <p:nvPr/>
          </p:nvSpPr>
          <p:spPr>
            <a:xfrm>
              <a:off x="4378428" y="5678621"/>
              <a:ext cx="1167104" cy="460832"/>
            </a:xfrm>
            <a:prstGeom prst="rect">
              <a:avLst/>
            </a:prstGeom>
            <a:noFill/>
          </p:spPr>
          <p:txBody>
            <a:bodyPr wrap="square" rtlCol="0">
              <a:spAutoFit/>
            </a:bodyPr>
            <a:lstStyle/>
            <a:p>
              <a:pPr>
                <a:lnSpc>
                  <a:spcPct val="110000"/>
                </a:lnSpc>
              </a:pPr>
              <a:r>
                <a:rPr lang="en-US" sz="2400" dirty="0">
                  <a:solidFill>
                    <a:srgbClr val="164194"/>
                  </a:solidFill>
                </a:rPr>
                <a:t>+</a:t>
              </a:r>
              <a:endParaRPr lang="en-CA" sz="2400" dirty="0">
                <a:solidFill>
                  <a:srgbClr val="164194"/>
                </a:solidFill>
              </a:endParaRPr>
            </a:p>
          </p:txBody>
        </p:sp>
        <p:sp>
          <p:nvSpPr>
            <p:cNvPr id="21" name="Right Brace 20"/>
            <p:cNvSpPr/>
            <p:nvPr/>
          </p:nvSpPr>
          <p:spPr bwMode="auto">
            <a:xfrm>
              <a:off x="5735949" y="5075656"/>
              <a:ext cx="275592" cy="1512168"/>
            </a:xfrm>
            <a:prstGeom prst="rightBrac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tlCol="0" anchor="ctr"/>
            <a:lstStyle/>
            <a:p>
              <a:pPr algn="ctr"/>
              <a:endParaRPr lang="en-CA"/>
            </a:p>
          </p:txBody>
        </p:sp>
        <p:sp>
          <p:nvSpPr>
            <p:cNvPr id="22" name="TextBox 21"/>
            <p:cNvSpPr txBox="1"/>
            <p:nvPr/>
          </p:nvSpPr>
          <p:spPr>
            <a:xfrm>
              <a:off x="6182479" y="4986764"/>
              <a:ext cx="4210755" cy="1717393"/>
            </a:xfrm>
            <a:prstGeom prst="rect">
              <a:avLst/>
            </a:prstGeom>
            <a:solidFill>
              <a:srgbClr val="FFFFCC"/>
            </a:solidFill>
          </p:spPr>
          <p:txBody>
            <a:bodyPr wrap="square" rtlCol="0">
              <a:spAutoFit/>
            </a:bodyPr>
            <a:lstStyle/>
            <a:p>
              <a:pPr>
                <a:lnSpc>
                  <a:spcPct val="110000"/>
                </a:lnSpc>
              </a:pPr>
              <a:r>
                <a:rPr lang="en-US" sz="2400" b="1" dirty="0">
                  <a:solidFill>
                    <a:srgbClr val="164194"/>
                  </a:solidFill>
                  <a:latin typeface="Calibri" panose="020F0502020204030204" pitchFamily="34" charset="0"/>
                  <a:cs typeface="Calibri" panose="020F0502020204030204" pitchFamily="34" charset="0"/>
                </a:rPr>
                <a:t>Added in series; stomatal resistance controls this path…</a:t>
              </a:r>
            </a:p>
            <a:p>
              <a:pPr>
                <a:lnSpc>
                  <a:spcPct val="110000"/>
                </a:lnSpc>
              </a:pPr>
              <a:r>
                <a:rPr lang="en-US" sz="2400" b="1" dirty="0">
                  <a:solidFill>
                    <a:srgbClr val="164194"/>
                  </a:solidFill>
                  <a:latin typeface="Calibri" panose="020F0502020204030204" pitchFamily="34" charset="0"/>
                  <a:cs typeface="Calibri" panose="020F0502020204030204" pitchFamily="34" charset="0"/>
                </a:rPr>
                <a:t>And the contribution is smaller than cuticle path.</a:t>
              </a:r>
              <a:endParaRPr lang="en-CA" sz="2400" b="1" dirty="0">
                <a:solidFill>
                  <a:srgbClr val="164194"/>
                </a:solidFill>
                <a:latin typeface="Calibri" panose="020F0502020204030204" pitchFamily="34" charset="0"/>
                <a:cs typeface="Calibri" panose="020F0502020204030204" pitchFamily="34" charset="0"/>
              </a:endParaRPr>
            </a:p>
          </p:txBody>
        </p:sp>
      </p:grpSp>
      <p:grpSp>
        <p:nvGrpSpPr>
          <p:cNvPr id="29" name="Group 28"/>
          <p:cNvGrpSpPr/>
          <p:nvPr/>
        </p:nvGrpSpPr>
        <p:grpSpPr>
          <a:xfrm>
            <a:off x="22348" y="4945561"/>
            <a:ext cx="10764375" cy="1717393"/>
            <a:chOff x="17958" y="4936496"/>
            <a:chExt cx="10764375" cy="1717393"/>
          </a:xfrm>
        </p:grpSpPr>
        <p:grpSp>
          <p:nvGrpSpPr>
            <p:cNvPr id="30" name="Group 29"/>
            <p:cNvGrpSpPr/>
            <p:nvPr/>
          </p:nvGrpSpPr>
          <p:grpSpPr>
            <a:xfrm>
              <a:off x="17958" y="5051497"/>
              <a:ext cx="5931049" cy="985877"/>
              <a:chOff x="17958" y="5051497"/>
              <a:chExt cx="5931049" cy="985877"/>
            </a:xfrm>
          </p:grpSpPr>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958" y="5054394"/>
                <a:ext cx="1929384" cy="98298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606" y="5051497"/>
                <a:ext cx="1883664" cy="960120"/>
              </a:xfrm>
              <a:prstGeom prst="rect">
                <a:avLst/>
              </a:prstGeom>
            </p:spPr>
          </p:pic>
          <p:sp>
            <p:nvSpPr>
              <p:cNvPr id="34" name="TextBox 33"/>
              <p:cNvSpPr txBox="1"/>
              <p:nvPr/>
            </p:nvSpPr>
            <p:spPr>
              <a:xfrm>
                <a:off x="4185285" y="5116316"/>
                <a:ext cx="1763722" cy="498598"/>
              </a:xfrm>
              <a:prstGeom prst="rect">
                <a:avLst/>
              </a:prstGeom>
              <a:noFill/>
            </p:spPr>
            <p:txBody>
              <a:bodyPr wrap="square" rtlCol="0">
                <a:spAutoFit/>
              </a:bodyPr>
              <a:lstStyle/>
              <a:p>
                <a:pPr>
                  <a:lnSpc>
                    <a:spcPct val="110000"/>
                  </a:lnSpc>
                </a:pPr>
                <a:r>
                  <a:rPr lang="en-US" b="1" dirty="0">
                    <a:solidFill>
                      <a:srgbClr val="164194"/>
                    </a:solidFill>
                  </a:rPr>
                  <a:t>1/(Soil Resistance)</a:t>
                </a:r>
                <a:endParaRPr lang="en-CA" b="1" dirty="0">
                  <a:solidFill>
                    <a:srgbClr val="164194"/>
                  </a:solidFill>
                </a:endParaRPr>
              </a:p>
            </p:txBody>
          </p:sp>
        </p:grpSp>
        <p:sp>
          <p:nvSpPr>
            <p:cNvPr id="31" name="TextBox 30"/>
            <p:cNvSpPr txBox="1"/>
            <p:nvPr/>
          </p:nvSpPr>
          <p:spPr>
            <a:xfrm>
              <a:off x="6197568" y="4936496"/>
              <a:ext cx="4584765" cy="1717393"/>
            </a:xfrm>
            <a:prstGeom prst="rect">
              <a:avLst/>
            </a:prstGeom>
            <a:solidFill>
              <a:srgbClr val="FFFFCC"/>
            </a:solidFill>
          </p:spPr>
          <p:txBody>
            <a:bodyPr wrap="square" rtlCol="0">
              <a:spAutoFit/>
            </a:bodyPr>
            <a:lstStyle/>
            <a:p>
              <a:pPr>
                <a:lnSpc>
                  <a:spcPct val="110000"/>
                </a:lnSpc>
              </a:pPr>
              <a:r>
                <a:rPr lang="en-US" sz="2400" b="1" dirty="0">
                  <a:solidFill>
                    <a:srgbClr val="164194"/>
                  </a:solidFill>
                  <a:latin typeface="Calibri" panose="020F0502020204030204" pitchFamily="34" charset="0"/>
                  <a:cs typeface="Calibri" panose="020F0502020204030204" pitchFamily="34" charset="0"/>
                </a:rPr>
                <a:t>CMAQ soil values are higher than GEM-MACH… but this term does not dominate… second after cuticle path</a:t>
              </a:r>
              <a:endParaRPr lang="en-CA" sz="2400" b="1" dirty="0">
                <a:solidFill>
                  <a:srgbClr val="164194"/>
                </a:solidFill>
                <a:latin typeface="Calibri" panose="020F0502020204030204" pitchFamily="34" charset="0"/>
                <a:cs typeface="Calibri" panose="020F0502020204030204" pitchFamily="34" charset="0"/>
              </a:endParaRPr>
            </a:p>
          </p:txBody>
        </p:sp>
      </p:grpSp>
      <p:sp>
        <p:nvSpPr>
          <p:cNvPr id="35" name="TextBox 34"/>
          <p:cNvSpPr txBox="1"/>
          <p:nvPr/>
        </p:nvSpPr>
        <p:spPr>
          <a:xfrm>
            <a:off x="2423567" y="1490242"/>
            <a:ext cx="1800225" cy="397032"/>
          </a:xfrm>
          <a:prstGeom prst="rect">
            <a:avLst/>
          </a:prstGeom>
          <a:solidFill>
            <a:schemeClr val="bg1"/>
          </a:solidFill>
        </p:spPr>
        <p:txBody>
          <a:bodyPr wrap="square" rtlCol="0">
            <a:spAutoFit/>
          </a:bodyPr>
          <a:lstStyle/>
          <a:p>
            <a:pPr>
              <a:lnSpc>
                <a:spcPct val="110000"/>
              </a:lnSpc>
            </a:pPr>
            <a:r>
              <a:rPr lang="en-US" b="1" dirty="0">
                <a:solidFill>
                  <a:srgbClr val="164194"/>
                </a:solidFill>
              </a:rPr>
              <a:t>CMAQ/M3DRY</a:t>
            </a:r>
            <a:endParaRPr lang="en-CA" b="1" dirty="0">
              <a:solidFill>
                <a:srgbClr val="164194"/>
              </a:solidFill>
            </a:endParaRPr>
          </a:p>
        </p:txBody>
      </p:sp>
      <p:sp>
        <p:nvSpPr>
          <p:cNvPr id="36" name="TextBox 35"/>
          <p:cNvSpPr txBox="1"/>
          <p:nvPr/>
        </p:nvSpPr>
        <p:spPr>
          <a:xfrm>
            <a:off x="8428767" y="1490242"/>
            <a:ext cx="1512193" cy="397032"/>
          </a:xfrm>
          <a:prstGeom prst="rect">
            <a:avLst/>
          </a:prstGeom>
          <a:solidFill>
            <a:schemeClr val="bg1"/>
          </a:solidFill>
        </p:spPr>
        <p:txBody>
          <a:bodyPr wrap="square" rtlCol="0">
            <a:spAutoFit/>
          </a:bodyPr>
          <a:lstStyle/>
          <a:p>
            <a:pPr>
              <a:lnSpc>
                <a:spcPct val="110000"/>
              </a:lnSpc>
            </a:pPr>
            <a:r>
              <a:rPr lang="en-US" b="1" dirty="0">
                <a:solidFill>
                  <a:srgbClr val="164194"/>
                </a:solidFill>
              </a:rPr>
              <a:t>GEM-MACH</a:t>
            </a:r>
            <a:endParaRPr lang="en-CA" b="1" dirty="0">
              <a:solidFill>
                <a:srgbClr val="164194"/>
              </a:solidFill>
            </a:endParaRPr>
          </a:p>
        </p:txBody>
      </p:sp>
    </p:spTree>
    <p:extLst>
      <p:ext uri="{BB962C8B-B14F-4D97-AF65-F5344CB8AC3E}">
        <p14:creationId xmlns:p14="http://schemas.microsoft.com/office/powerpoint/2010/main" val="417205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119336" y="1377400"/>
            <a:ext cx="12072664" cy="5293757"/>
          </a:xfrm>
          <a:prstGeom prst="rect">
            <a:avLst/>
          </a:prstGeom>
          <a:solidFill>
            <a:schemeClr val="bg1"/>
          </a:solidFill>
        </p:spPr>
        <p:txBody>
          <a:bodyPr wrap="square" rtlCol="0">
            <a:spAutoFit/>
          </a:bodyPr>
          <a:lstStyle/>
          <a:p>
            <a:pPr marL="342900" indent="-34290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Two full years of simulations are r</a:t>
            </a:r>
            <a:r>
              <a:rPr lang="fr-FR" sz="2400" b="1" dirty="0">
                <a:latin typeface="Calibri" panose="020F0502020204030204" pitchFamily="34" charset="0"/>
                <a:cs typeface="Calibri" panose="020F0502020204030204" pitchFamily="34" charset="0"/>
              </a:rPr>
              <a:t>e</a:t>
            </a:r>
            <a:r>
              <a:rPr lang="en-US" sz="2400" b="1" dirty="0" err="1">
                <a:latin typeface="Calibri" panose="020F0502020204030204" pitchFamily="34" charset="0"/>
                <a:cs typeface="Calibri" panose="020F0502020204030204" pitchFamily="34" charset="0"/>
              </a:rPr>
              <a:t>quired</a:t>
            </a:r>
            <a:r>
              <a:rPr lang="en-US" sz="2400" b="1" dirty="0">
                <a:latin typeface="Calibri" panose="020F0502020204030204" pitchFamily="34" charset="0"/>
                <a:cs typeface="Calibri" panose="020F0502020204030204" pitchFamily="34" charset="0"/>
              </a:rPr>
              <a:t> from all participants.</a:t>
            </a:r>
          </a:p>
          <a:p>
            <a:pPr marL="514350" lvl="1" indent="-171450">
              <a:spcBef>
                <a:spcPts val="60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Continental Europe:                2009 and 2010 </a:t>
            </a:r>
          </a:p>
          <a:p>
            <a:pPr marL="514350" lvl="1" indent="-171450">
              <a:spcBef>
                <a:spcPts val="60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Continental North America:  2010 and 2016</a:t>
            </a:r>
          </a:p>
          <a:p>
            <a:pPr marL="171450" indent="-171450">
              <a:spcBef>
                <a:spcPts val="600"/>
              </a:spcBef>
              <a:buFont typeface="Arial" panose="020B0604020202020204" pitchFamily="34" charset="0"/>
              <a:buChar char="•"/>
            </a:pPr>
            <a:r>
              <a:rPr lang="it-IT" sz="2400" b="1" dirty="0">
                <a:latin typeface="Calibri" panose="020F0502020204030204" pitchFamily="34" charset="0"/>
                <a:cs typeface="Calibri" panose="020F0502020204030204" pitchFamily="34" charset="0"/>
              </a:rPr>
              <a:t>AQMEII </a:t>
            </a:r>
            <a:r>
              <a:rPr lang="en-US" sz="2400" b="1" dirty="0">
                <a:latin typeface="Calibri" panose="020F0502020204030204" pitchFamily="34" charset="0"/>
                <a:cs typeface="Calibri" panose="020F0502020204030204" pitchFamily="34" charset="0"/>
              </a:rPr>
              <a:t>provided a common set of input emissions fields and lateral chemical boundary conditions.</a:t>
            </a:r>
          </a:p>
          <a:p>
            <a:pPr marL="171450" indent="-1714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Meteorological fields have been / are being simulated by each group.</a:t>
            </a:r>
          </a:p>
          <a:p>
            <a:pPr marL="171450" indent="-1714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Grids:  </a:t>
            </a:r>
          </a:p>
          <a:p>
            <a:pPr marL="628650" lvl="1" indent="-171450">
              <a:spcBef>
                <a:spcPts val="60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Models operate on their “native” resolution.</a:t>
            </a:r>
          </a:p>
          <a:p>
            <a:pPr marL="628650" lvl="1" indent="-171450">
              <a:spcBef>
                <a:spcPts val="60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The gridded results are amalgamated and submitted on a common latitude/longitude grid with a grid spacing of 0.125 degrees.</a:t>
            </a:r>
          </a:p>
          <a:p>
            <a:pPr marL="628650" lvl="1" indent="-171450">
              <a:spcBef>
                <a:spcPts val="60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Recommendation: chose a native grid resolution that is comparable to this target resolution.</a:t>
            </a:r>
          </a:p>
          <a:p>
            <a:pPr marL="171450" indent="-1714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Participants will also submit model output at a specified set of monitoring locations.</a:t>
            </a:r>
          </a:p>
          <a:p>
            <a:pPr marL="171450" indent="-171450">
              <a:spcBef>
                <a:spcPts val="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Diagnostics requested profile the gas-phase deposition algorithms </a:t>
            </a:r>
            <a:r>
              <a:rPr lang="en-US" sz="2400" b="1" i="1" dirty="0">
                <a:latin typeface="Calibri" panose="020F0502020204030204" pitchFamily="34" charset="0"/>
                <a:cs typeface="Calibri" panose="020F0502020204030204" pitchFamily="34" charset="0"/>
              </a:rPr>
              <a:t>in detail</a:t>
            </a:r>
            <a:r>
              <a:rPr lang="en-US" sz="2400" b="1" dirty="0">
                <a:latin typeface="Calibri" panose="020F0502020204030204" pitchFamily="34" charset="0"/>
                <a:cs typeface="Calibri" panose="020F0502020204030204" pitchFamily="34" charset="0"/>
              </a:rPr>
              <a:t>.</a:t>
            </a:r>
          </a:p>
        </p:txBody>
      </p:sp>
      <p:sp>
        <p:nvSpPr>
          <p:cNvPr id="3" name="TextBox 2"/>
          <p:cNvSpPr txBox="1"/>
          <p:nvPr/>
        </p:nvSpPr>
        <p:spPr>
          <a:xfrm>
            <a:off x="551384" y="373588"/>
            <a:ext cx="12192000" cy="707886"/>
          </a:xfrm>
          <a:prstGeom prst="rect">
            <a:avLst/>
          </a:prstGeom>
          <a:noFill/>
        </p:spPr>
        <p:txBody>
          <a:bodyPr wrap="square" rtlCol="0">
            <a:spAutoFit/>
          </a:bodyPr>
          <a:lstStyle/>
          <a:p>
            <a:r>
              <a:rPr lang="en-US" sz="4000" b="1" dirty="0">
                <a:solidFill>
                  <a:srgbClr val="FFFF00"/>
                </a:solidFill>
                <a:effectLst>
                  <a:outerShdw blurRad="38100" dist="38100" dir="2700000" algn="tl">
                    <a:srgbClr val="000000">
                      <a:alpha val="43137"/>
                    </a:srgbClr>
                  </a:outerShdw>
                </a:effectLst>
              </a:rPr>
              <a:t>Two Main Activities in AQMEII-4: </a:t>
            </a:r>
            <a:r>
              <a:rPr lang="en-US" sz="4000" b="1" i="1" dirty="0">
                <a:solidFill>
                  <a:srgbClr val="FFFF00"/>
                </a:solidFill>
                <a:effectLst>
                  <a:outerShdw blurRad="38100" dist="38100" dir="2700000" algn="tl">
                    <a:srgbClr val="000000">
                      <a:alpha val="43137"/>
                    </a:srgbClr>
                  </a:outerShdw>
                </a:effectLst>
              </a:rPr>
              <a:t>Activity 1</a:t>
            </a:r>
            <a:endParaRPr lang="en-CA" sz="4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593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911424" y="1595021"/>
            <a:ext cx="10873208" cy="523220"/>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latin typeface="Calibri" panose="020F0502020204030204" pitchFamily="34" charset="0"/>
                <a:cs typeface="Calibri" panose="020F0502020204030204" pitchFamily="34" charset="0"/>
              </a:rPr>
              <a:t>Content</a:t>
            </a:r>
            <a:endParaRPr lang="en-CA" dirty="0">
              <a:latin typeface="Calibri" panose="020F0502020204030204" pitchFamily="34" charset="0"/>
              <a:cs typeface="Calibri" panose="020F0502020204030204" pitchFamily="34" charset="0"/>
            </a:endParaRPr>
          </a:p>
        </p:txBody>
      </p:sp>
      <p:sp>
        <p:nvSpPr>
          <p:cNvPr id="3" name="TextBox 2"/>
          <p:cNvSpPr txBox="1"/>
          <p:nvPr/>
        </p:nvSpPr>
        <p:spPr>
          <a:xfrm>
            <a:off x="1127448" y="-10244"/>
            <a:ext cx="10225136"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AQMEII-4 Activity 1 Participating Regional Modelling Groups</a:t>
            </a:r>
            <a:endParaRPr lang="en-CA" sz="4800" b="1" dirty="0">
              <a:solidFill>
                <a:srgbClr val="FFFF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4264633096"/>
              </p:ext>
            </p:extLst>
          </p:nvPr>
        </p:nvGraphicFramePr>
        <p:xfrm>
          <a:off x="135707" y="1687215"/>
          <a:ext cx="11842484" cy="4526280"/>
        </p:xfrm>
        <a:graphic>
          <a:graphicData uri="http://schemas.openxmlformats.org/drawingml/2006/table">
            <a:tbl>
              <a:tblPr firstRow="1" firstCol="1" bandRow="1">
                <a:tableStyleId>{5C22544A-7EE6-4342-B048-85BDC9FD1C3A}</a:tableStyleId>
              </a:tblPr>
              <a:tblGrid>
                <a:gridCol w="4919463">
                  <a:extLst>
                    <a:ext uri="{9D8B030D-6E8A-4147-A177-3AD203B41FA5}">
                      <a16:colId xmlns:a16="http://schemas.microsoft.com/office/drawing/2014/main" val="2458689172"/>
                    </a:ext>
                  </a:extLst>
                </a:gridCol>
                <a:gridCol w="4741883">
                  <a:extLst>
                    <a:ext uri="{9D8B030D-6E8A-4147-A177-3AD203B41FA5}">
                      <a16:colId xmlns:a16="http://schemas.microsoft.com/office/drawing/2014/main" val="3082113289"/>
                    </a:ext>
                  </a:extLst>
                </a:gridCol>
                <a:gridCol w="2181138">
                  <a:extLst>
                    <a:ext uri="{9D8B030D-6E8A-4147-A177-3AD203B41FA5}">
                      <a16:colId xmlns:a16="http://schemas.microsoft.com/office/drawing/2014/main" val="2488161464"/>
                    </a:ext>
                  </a:extLst>
                </a:gridCol>
              </a:tblGrid>
              <a:tr h="170815">
                <a:tc>
                  <a:txBody>
                    <a:bodyPr/>
                    <a:lstStyle/>
                    <a:p>
                      <a:pPr>
                        <a:lnSpc>
                          <a:spcPct val="150000"/>
                        </a:lnSpc>
                        <a:spcAft>
                          <a:spcPts val="0"/>
                        </a:spcAft>
                      </a:pPr>
                      <a:r>
                        <a:rPr lang="en-US" sz="1800" dirty="0">
                          <a:solidFill>
                            <a:schemeClr val="bg1"/>
                          </a:solidFill>
                          <a:effectLst/>
                        </a:rPr>
                        <a:t>Group/Institution</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bg1"/>
                          </a:solidFill>
                          <a:effectLst/>
                        </a:rPr>
                        <a:t>Model</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bg1"/>
                          </a:solidFill>
                          <a:effectLst/>
                        </a:rPr>
                        <a:t>Cases modeled</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7563344"/>
                  </a:ext>
                </a:extLst>
              </a:tr>
              <a:tr h="0">
                <a:tc>
                  <a:txBody>
                    <a:bodyPr/>
                    <a:lstStyle/>
                    <a:p>
                      <a:pPr>
                        <a:lnSpc>
                          <a:spcPct val="150000"/>
                        </a:lnSpc>
                        <a:spcAft>
                          <a:spcPts val="0"/>
                        </a:spcAft>
                      </a:pPr>
                      <a:r>
                        <a:rPr lang="en-US" sz="1800" dirty="0">
                          <a:solidFill>
                            <a:schemeClr val="bg1"/>
                          </a:solidFill>
                          <a:effectLst/>
                        </a:rPr>
                        <a:t>TROPOS Leipzig</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COSMO / MUSCAT</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0130200"/>
                  </a:ext>
                </a:extLst>
              </a:tr>
              <a:tr h="0">
                <a:tc>
                  <a:txBody>
                    <a:bodyPr/>
                    <a:lstStyle/>
                    <a:p>
                      <a:pPr>
                        <a:lnSpc>
                          <a:spcPct val="150000"/>
                        </a:lnSpc>
                        <a:spcAft>
                          <a:spcPts val="0"/>
                        </a:spcAft>
                      </a:pPr>
                      <a:r>
                        <a:rPr lang="en-US" sz="1800" dirty="0">
                          <a:solidFill>
                            <a:schemeClr val="bg1"/>
                          </a:solidFill>
                          <a:effectLst/>
                        </a:rPr>
                        <a:t>Environment and Climate Change Canada</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GEM / MACH (3 different configurations)</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50674043"/>
                  </a:ext>
                </a:extLst>
              </a:tr>
              <a:tr h="0">
                <a:tc>
                  <a:txBody>
                    <a:bodyPr/>
                    <a:lstStyle/>
                    <a:p>
                      <a:pPr>
                        <a:lnSpc>
                          <a:spcPct val="150000"/>
                        </a:lnSpc>
                        <a:spcAft>
                          <a:spcPts val="0"/>
                        </a:spcAft>
                      </a:pPr>
                      <a:r>
                        <a:rPr lang="en-US" sz="1800" dirty="0">
                          <a:solidFill>
                            <a:schemeClr val="bg1"/>
                          </a:solidFill>
                          <a:effectLst/>
                        </a:rPr>
                        <a:t>Technical</a:t>
                      </a:r>
                      <a:r>
                        <a:rPr lang="en-US" sz="1800" baseline="0" dirty="0">
                          <a:solidFill>
                            <a:schemeClr val="bg1"/>
                          </a:solidFill>
                          <a:effectLst/>
                        </a:rPr>
                        <a:t> </a:t>
                      </a:r>
                      <a:r>
                        <a:rPr lang="en-US" sz="1800" dirty="0">
                          <a:solidFill>
                            <a:schemeClr val="bg1"/>
                          </a:solidFill>
                          <a:effectLst/>
                        </a:rPr>
                        <a:t>University of Madrid</a:t>
                      </a:r>
                      <a:r>
                        <a:rPr lang="en-US" sz="1800" baseline="0" dirty="0">
                          <a:solidFill>
                            <a:schemeClr val="bg1"/>
                          </a:solidFill>
                          <a:effectLst/>
                        </a:rPr>
                        <a:t> (UPM)</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WRF-Chem</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 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9926089"/>
                  </a:ext>
                </a:extLst>
              </a:tr>
              <a:tr h="0">
                <a:tc>
                  <a:txBody>
                    <a:bodyPr/>
                    <a:lstStyle/>
                    <a:p>
                      <a:pPr>
                        <a:lnSpc>
                          <a:spcPct val="150000"/>
                        </a:lnSpc>
                        <a:spcAft>
                          <a:spcPts val="0"/>
                        </a:spcAft>
                      </a:pPr>
                      <a:r>
                        <a:rPr lang="en-US" sz="1800" dirty="0">
                          <a:solidFill>
                            <a:schemeClr val="bg1"/>
                          </a:solidFill>
                          <a:effectLst/>
                        </a:rPr>
                        <a:t>TNO</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LOTOS / EUROS</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73572461"/>
                  </a:ext>
                </a:extLst>
              </a:tr>
              <a:tr h="0">
                <a:tc>
                  <a:txBody>
                    <a:bodyPr/>
                    <a:lstStyle/>
                    <a:p>
                      <a:pPr>
                        <a:lnSpc>
                          <a:spcPct val="150000"/>
                        </a:lnSpc>
                        <a:spcAft>
                          <a:spcPts val="0"/>
                        </a:spcAft>
                      </a:pPr>
                      <a:r>
                        <a:rPr lang="en-US" sz="1800" dirty="0">
                          <a:solidFill>
                            <a:schemeClr val="bg1"/>
                          </a:solidFill>
                          <a:effectLst/>
                        </a:rPr>
                        <a:t>IASS</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WRF-Chem</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 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60636715"/>
                  </a:ext>
                </a:extLst>
              </a:tr>
              <a:tr h="0">
                <a:tc>
                  <a:txBody>
                    <a:bodyPr/>
                    <a:lstStyle/>
                    <a:p>
                      <a:pPr>
                        <a:lnSpc>
                          <a:spcPct val="150000"/>
                        </a:lnSpc>
                        <a:spcAft>
                          <a:spcPts val="0"/>
                        </a:spcAft>
                      </a:pPr>
                      <a:r>
                        <a:rPr lang="en-US" sz="1800" dirty="0">
                          <a:solidFill>
                            <a:schemeClr val="bg1"/>
                          </a:solidFill>
                          <a:effectLst/>
                        </a:rPr>
                        <a:t>US-EPA</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WRF / CMAQ (2 different configurations)</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88629553"/>
                  </a:ext>
                </a:extLst>
              </a:tr>
              <a:tr h="0">
                <a:tc>
                  <a:txBody>
                    <a:bodyPr/>
                    <a:lstStyle/>
                    <a:p>
                      <a:pPr>
                        <a:lnSpc>
                          <a:spcPct val="150000"/>
                        </a:lnSpc>
                        <a:spcAft>
                          <a:spcPts val="0"/>
                        </a:spcAft>
                      </a:pPr>
                      <a:r>
                        <a:rPr lang="en-US" sz="1800" dirty="0">
                          <a:solidFill>
                            <a:schemeClr val="bg1"/>
                          </a:solidFill>
                          <a:effectLst/>
                        </a:rPr>
                        <a:t>GKSS</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COSMO-CLM / CMAQ</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 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84993920"/>
                  </a:ext>
                </a:extLst>
              </a:tr>
              <a:tr h="0">
                <a:tc>
                  <a:txBody>
                    <a:bodyPr/>
                    <a:lstStyle/>
                    <a:p>
                      <a:pPr>
                        <a:lnSpc>
                          <a:spcPct val="150000"/>
                        </a:lnSpc>
                        <a:spcAft>
                          <a:spcPts val="0"/>
                        </a:spcAft>
                      </a:pPr>
                      <a:r>
                        <a:rPr lang="en-US" sz="1800" dirty="0">
                          <a:solidFill>
                            <a:schemeClr val="bg1"/>
                          </a:solidFill>
                          <a:effectLst/>
                        </a:rPr>
                        <a:t>NCAR</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WRF-Chem</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NA</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1591079"/>
                  </a:ext>
                </a:extLst>
              </a:tr>
              <a:tr h="0">
                <a:tc>
                  <a:txBody>
                    <a:bodyPr/>
                    <a:lstStyle/>
                    <a:p>
                      <a:pPr>
                        <a:lnSpc>
                          <a:spcPct val="150000"/>
                        </a:lnSpc>
                        <a:spcAft>
                          <a:spcPts val="0"/>
                        </a:spcAft>
                      </a:pPr>
                      <a:r>
                        <a:rPr lang="en-US" sz="1800" dirty="0">
                          <a:solidFill>
                            <a:schemeClr val="bg1"/>
                          </a:solidFill>
                          <a:effectLst/>
                        </a:rPr>
                        <a:t>Univ. Hertfordshire</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WRF / CMAQ</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EU</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508316"/>
                  </a:ext>
                </a:extLst>
              </a:tr>
              <a:tr h="0">
                <a:tc>
                  <a:txBody>
                    <a:bodyPr/>
                    <a:lstStyle/>
                    <a:p>
                      <a:pPr>
                        <a:lnSpc>
                          <a:spcPct val="150000"/>
                        </a:lnSpc>
                        <a:spcAft>
                          <a:spcPts val="0"/>
                        </a:spcAft>
                      </a:pPr>
                      <a:r>
                        <a:rPr lang="en-US" sz="1800" dirty="0">
                          <a:solidFill>
                            <a:schemeClr val="bg1"/>
                          </a:solidFill>
                          <a:effectLst/>
                        </a:rPr>
                        <a:t>CIEMAT</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a:solidFill>
                            <a:schemeClr val="tx1"/>
                          </a:solidFill>
                          <a:effectLst/>
                        </a:rPr>
                        <a:t>ECMWF/IFS / CHIMERE</a:t>
                      </a:r>
                      <a:endParaRPr lang="en-CA"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EU</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9053395"/>
                  </a:ext>
                </a:extLst>
              </a:tr>
            </a:tbl>
          </a:graphicData>
        </a:graphic>
      </p:graphicFrame>
    </p:spTree>
    <p:extLst>
      <p:ext uri="{BB962C8B-B14F-4D97-AF65-F5344CB8AC3E}">
        <p14:creationId xmlns:p14="http://schemas.microsoft.com/office/powerpoint/2010/main" val="380314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119336" y="1340768"/>
            <a:ext cx="12072664" cy="5262979"/>
          </a:xfrm>
          <a:prstGeom prst="rect">
            <a:avLst/>
          </a:prstGeom>
          <a:solidFill>
            <a:schemeClr val="bg1"/>
          </a:solidFill>
        </p:spPr>
        <p:txBody>
          <a:bodyPr wrap="square" rtlCol="0">
            <a:spAutoFit/>
          </a:bodyPr>
          <a:lstStyle/>
          <a:p>
            <a:r>
              <a:rPr lang="fr-FR" sz="2200" b="1" i="1" dirty="0">
                <a:latin typeface="Calibri" panose="020F0502020204030204" pitchFamily="34" charset="0"/>
                <a:cs typeface="Calibri" panose="020F0502020204030204" pitchFamily="34" charset="0"/>
              </a:rPr>
              <a:t>ACT2.  </a:t>
            </a:r>
            <a:r>
              <a:rPr lang="en-US" sz="2200" b="1" i="1" dirty="0">
                <a:latin typeface="Calibri" panose="020F0502020204030204" pitchFamily="34" charset="0"/>
                <a:cs typeface="Calibri" panose="020F0502020204030204" pitchFamily="34" charset="0"/>
              </a:rPr>
              <a:t>Point </a:t>
            </a:r>
            <a:r>
              <a:rPr lang="en-US" sz="2200" b="1" i="1" dirty="0" err="1">
                <a:latin typeface="Calibri" panose="020F0502020204030204" pitchFamily="34" charset="0"/>
                <a:cs typeface="Calibri" panose="020F0502020204030204" pitchFamily="34" charset="0"/>
              </a:rPr>
              <a:t>Intercomparison</a:t>
            </a:r>
            <a:r>
              <a:rPr lang="en-US" sz="2200" b="1" i="1" dirty="0">
                <a:latin typeface="Calibri" panose="020F0502020204030204" pitchFamily="34" charset="0"/>
                <a:cs typeface="Calibri" panose="020F0502020204030204" pitchFamily="34" charset="0"/>
              </a:rPr>
              <a:t> Runs </a:t>
            </a:r>
            <a:endParaRPr lang="en-GB"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sz="2200" dirty="0">
                <a:latin typeface="Calibri" panose="020F0502020204030204" pitchFamily="34" charset="0"/>
                <a:cs typeface="Calibri" panose="020F0502020204030204" pitchFamily="34" charset="0"/>
              </a:rPr>
              <a:t>P</a:t>
            </a:r>
            <a:r>
              <a:rPr lang="en-US" sz="2200" dirty="0" err="1">
                <a:latin typeface="Calibri" panose="020F0502020204030204" pitchFamily="34" charset="0"/>
                <a:cs typeface="Calibri" panose="020F0502020204030204" pitchFamily="34" charset="0"/>
              </a:rPr>
              <a:t>oint</a:t>
            </a:r>
            <a:r>
              <a:rPr lang="en-US" sz="2200" dirty="0">
                <a:latin typeface="Calibri" panose="020F0502020204030204" pitchFamily="34" charset="0"/>
                <a:cs typeface="Calibri" panose="020F0502020204030204" pitchFamily="34" charset="0"/>
              </a:rPr>
              <a:t> (i.e. box model or zero-dimensional) </a:t>
            </a:r>
            <a:r>
              <a:rPr lang="en-US" sz="2200" dirty="0" err="1">
                <a:latin typeface="Calibri" panose="020F0502020204030204" pitchFamily="34" charset="0"/>
                <a:cs typeface="Calibri" panose="020F0502020204030204" pitchFamily="34" charset="0"/>
              </a:rPr>
              <a:t>intercomparison</a:t>
            </a:r>
            <a:r>
              <a:rPr lang="en-US" sz="22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Participants will be asked to calculate dry deposition velocity and of diagnostics for a suite of gases and particles under prescribed surface and atmospheric conditions.</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The goal is to reveal and understand the variation in dry deposition velocities between multiple models under identical environmental conditions as well as the implications for air quality:</a:t>
            </a:r>
            <a:endParaRPr lang="en-GB" sz="2200" dirty="0">
              <a:latin typeface="Calibri" panose="020F0502020204030204" pitchFamily="34" charset="0"/>
              <a:cs typeface="Calibri" panose="020F0502020204030204" pitchFamily="34" charset="0"/>
            </a:endParaRPr>
          </a:p>
          <a:p>
            <a:pPr marL="628650" lvl="1" indent="-285750">
              <a:buFont typeface="Arial" panose="020B0604020202020204" pitchFamily="34" charset="0"/>
              <a:buChar char="•"/>
            </a:pPr>
            <a:r>
              <a:rPr lang="en-US" sz="2200" i="1" dirty="0">
                <a:latin typeface="Calibri" panose="020F0502020204030204" pitchFamily="34" charset="0"/>
                <a:cs typeface="Calibri" panose="020F0502020204030204" pitchFamily="34" charset="0"/>
              </a:rPr>
              <a:t>Control simulation:</a:t>
            </a:r>
            <a:r>
              <a:rPr lang="en-US" sz="2200" dirty="0">
                <a:latin typeface="Calibri" panose="020F0502020204030204" pitchFamily="34" charset="0"/>
                <a:cs typeface="Calibri" panose="020F0502020204030204" pitchFamily="34" charset="0"/>
              </a:rPr>
              <a:t> </a:t>
            </a:r>
          </a:p>
          <a:p>
            <a:pPr marL="10858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AQMEII4 provides hourly meteorological and environmental data at six locations (eddy flux towers) as box model inputs. </a:t>
            </a:r>
          </a:p>
          <a:p>
            <a:pPr marL="10858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 “wrapper code” (courtesy D. </a:t>
            </a:r>
            <a:r>
              <a:rPr lang="en-US" sz="2000" dirty="0" err="1">
                <a:latin typeface="Calibri" panose="020F0502020204030204" pitchFamily="34" charset="0"/>
                <a:cs typeface="Calibri" panose="020F0502020204030204" pitchFamily="34" charset="0"/>
              </a:rPr>
              <a:t>Schwede</a:t>
            </a:r>
            <a:r>
              <a:rPr lang="en-US" sz="2000" dirty="0">
                <a:latin typeface="Calibri" panose="020F0502020204030204" pitchFamily="34" charset="0"/>
                <a:cs typeface="Calibri" panose="020F0502020204030204" pitchFamily="34" charset="0"/>
              </a:rPr>
              <a:t>) is provided - participants use these data and their deposition codes within the wrapper code to calculate and submit the resulting dry deposition velocities. </a:t>
            </a:r>
          </a:p>
          <a:p>
            <a:pPr marL="10858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These will be </a:t>
            </a:r>
            <a:r>
              <a:rPr lang="en-US" sz="2000" dirty="0" err="1">
                <a:latin typeface="Calibri" panose="020F0502020204030204" pitchFamily="34" charset="0"/>
                <a:cs typeface="Calibri" panose="020F0502020204030204" pitchFamily="34" charset="0"/>
              </a:rPr>
              <a:t>intercompared</a:t>
            </a:r>
            <a:r>
              <a:rPr lang="en-US" sz="2000" dirty="0">
                <a:latin typeface="Calibri" panose="020F0502020204030204" pitchFamily="34" charset="0"/>
                <a:cs typeface="Calibri" panose="020F0502020204030204" pitchFamily="34" charset="0"/>
              </a:rPr>
              <a:t> and evaluated against available deposition velocity measurements, focus on O</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endParaRPr lang="en-GB" sz="2000" dirty="0">
              <a:latin typeface="Calibri" panose="020F0502020204030204" pitchFamily="34" charset="0"/>
              <a:cs typeface="Calibri" panose="020F0502020204030204" pitchFamily="34" charset="0"/>
            </a:endParaRPr>
          </a:p>
          <a:p>
            <a:pPr marL="628650" lvl="1" indent="-285750">
              <a:buFont typeface="Arial" panose="020B0604020202020204" pitchFamily="34" charset="0"/>
              <a:buChar char="•"/>
            </a:pPr>
            <a:r>
              <a:rPr lang="fr-FR" sz="2200" i="1" dirty="0">
                <a:latin typeface="Calibri" panose="020F0502020204030204" pitchFamily="34" charset="0"/>
                <a:cs typeface="Calibri" panose="020F0502020204030204" pitchFamily="34" charset="0"/>
              </a:rPr>
              <a:t>Perturbation simulations: </a:t>
            </a:r>
          </a:p>
          <a:p>
            <a:pPr marL="1085850" lvl="2" indent="-285750">
              <a:buFont typeface="Arial" panose="020B0604020202020204" pitchFamily="34" charset="0"/>
              <a:buChar char="•"/>
            </a:pPr>
            <a:r>
              <a:rPr lang="fr-FR" sz="2000" dirty="0">
                <a:latin typeface="Calibri" panose="020F0502020204030204" pitchFamily="34" charset="0"/>
                <a:cs typeface="Calibri" panose="020F0502020204030204" pitchFamily="34" charset="0"/>
              </a:rPr>
              <a:t>May </a:t>
            </a:r>
            <a:r>
              <a:rPr lang="fr-FR" sz="2000" dirty="0" err="1">
                <a:latin typeface="Calibri" panose="020F0502020204030204" pitchFamily="34" charset="0"/>
                <a:cs typeface="Calibri" panose="020F0502020204030204" pitchFamily="34" charset="0"/>
              </a:rPr>
              <a:t>include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e.g</a:t>
            </a:r>
            <a:r>
              <a:rPr lang="fr-FR" sz="2000" dirty="0">
                <a:latin typeface="Calibri" panose="020F0502020204030204" pitchFamily="34" charset="0"/>
                <a:cs typeface="Calibri" panose="020F0502020204030204" pitchFamily="34" charset="0"/>
              </a:rPr>
              <a:t>.,  changes in surface type, </a:t>
            </a:r>
            <a:r>
              <a:rPr lang="fr-FR" sz="2000" dirty="0" err="1">
                <a:latin typeface="Calibri" panose="020F0502020204030204" pitchFamily="34" charset="0"/>
                <a:cs typeface="Calibri" panose="020F0502020204030204" pitchFamily="34" charset="0"/>
              </a:rPr>
              <a:t>leaf</a:t>
            </a:r>
            <a:r>
              <a:rPr lang="fr-FR" sz="2000" dirty="0">
                <a:latin typeface="Calibri" panose="020F0502020204030204" pitchFamily="34" charset="0"/>
                <a:cs typeface="Calibri" panose="020F0502020204030204" pitchFamily="34" charset="0"/>
              </a:rPr>
              <a:t> area, surface </a:t>
            </a:r>
            <a:r>
              <a:rPr lang="fr-FR" sz="2000" dirty="0" err="1">
                <a:latin typeface="Calibri" panose="020F0502020204030204" pitchFamily="34" charset="0"/>
                <a:cs typeface="Calibri" panose="020F0502020204030204" pitchFamily="34" charset="0"/>
              </a:rPr>
              <a:t>wetness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soil</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moisture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humidity</a:t>
            </a:r>
            <a:r>
              <a:rPr lang="fr-FR" sz="2000" dirty="0">
                <a:latin typeface="Calibri" panose="020F0502020204030204" pitchFamily="34" charset="0"/>
                <a:cs typeface="Calibri" panose="020F0502020204030204" pitchFamily="34" charset="0"/>
              </a:rPr>
              <a:t>, and </a:t>
            </a:r>
            <a:r>
              <a:rPr lang="fr-FR" sz="2000" dirty="0" err="1">
                <a:latin typeface="Calibri" panose="020F0502020204030204" pitchFamily="34" charset="0"/>
                <a:cs typeface="Calibri" panose="020F0502020204030204" pitchFamily="34" charset="0"/>
              </a:rPr>
              <a:t>other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meteorological</a:t>
            </a:r>
            <a:r>
              <a:rPr lang="fr-FR" sz="2000" dirty="0">
                <a:latin typeface="Calibri" panose="020F0502020204030204" pitchFamily="34" charset="0"/>
                <a:cs typeface="Calibri" panose="020F0502020204030204" pitchFamily="34" charset="0"/>
              </a:rPr>
              <a:t> variables.</a:t>
            </a:r>
            <a:endParaRPr lang="en-GB" sz="2000" dirty="0">
              <a:latin typeface="Calibri" panose="020F0502020204030204" pitchFamily="34" charset="0"/>
              <a:cs typeface="Calibri" panose="020F0502020204030204" pitchFamily="34" charset="0"/>
            </a:endParaRPr>
          </a:p>
        </p:txBody>
      </p:sp>
      <p:sp>
        <p:nvSpPr>
          <p:cNvPr id="3" name="TextBox 2"/>
          <p:cNvSpPr txBox="1"/>
          <p:nvPr/>
        </p:nvSpPr>
        <p:spPr>
          <a:xfrm>
            <a:off x="551384" y="129124"/>
            <a:ext cx="10801200" cy="707886"/>
          </a:xfrm>
          <a:prstGeom prst="rect">
            <a:avLst/>
          </a:prstGeom>
          <a:noFill/>
        </p:spPr>
        <p:txBody>
          <a:bodyPr wrap="square" rtlCol="0">
            <a:spAutoFit/>
          </a:bodyPr>
          <a:lstStyle/>
          <a:p>
            <a:r>
              <a:rPr lang="en-US" sz="4000" b="1" dirty="0">
                <a:solidFill>
                  <a:srgbClr val="FFFF00"/>
                </a:solidFill>
                <a:effectLst>
                  <a:outerShdw blurRad="38100" dist="38100" dir="2700000" algn="tl">
                    <a:srgbClr val="000000">
                      <a:alpha val="43137"/>
                    </a:srgbClr>
                  </a:outerShdw>
                </a:effectLst>
              </a:rPr>
              <a:t>Two Main Activities in AQMEII-4: </a:t>
            </a:r>
            <a:r>
              <a:rPr lang="en-US" sz="4000" b="1" i="1" dirty="0">
                <a:solidFill>
                  <a:srgbClr val="FFFF00"/>
                </a:solidFill>
                <a:effectLst>
                  <a:outerShdw blurRad="38100" dist="38100" dir="2700000" algn="tl">
                    <a:srgbClr val="000000">
                      <a:alpha val="43137"/>
                    </a:srgbClr>
                  </a:outerShdw>
                </a:effectLst>
              </a:rPr>
              <a:t>Activity 2</a:t>
            </a:r>
            <a:endParaRPr lang="en-CA" sz="4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025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623392" y="-22912"/>
            <a:ext cx="1166529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AQMEII-4 Activity 2 Observation Sites</a:t>
            </a:r>
            <a:endParaRPr lang="en-CA" sz="4800" b="1" dirty="0">
              <a:solidFill>
                <a:srgbClr val="FFFF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790500163"/>
              </p:ext>
            </p:extLst>
          </p:nvPr>
        </p:nvGraphicFramePr>
        <p:xfrm>
          <a:off x="1" y="1687215"/>
          <a:ext cx="12192000" cy="3703320"/>
        </p:xfrm>
        <a:graphic>
          <a:graphicData uri="http://schemas.openxmlformats.org/drawingml/2006/table">
            <a:tbl>
              <a:tblPr firstRow="1" firstCol="1" bandRow="1">
                <a:tableStyleId>{5C22544A-7EE6-4342-B048-85BDC9FD1C3A}</a:tableStyleId>
              </a:tblPr>
              <a:tblGrid>
                <a:gridCol w="2726074">
                  <a:extLst>
                    <a:ext uri="{9D8B030D-6E8A-4147-A177-3AD203B41FA5}">
                      <a16:colId xmlns:a16="http://schemas.microsoft.com/office/drawing/2014/main" val="2458689172"/>
                    </a:ext>
                  </a:extLst>
                </a:gridCol>
                <a:gridCol w="2594663">
                  <a:extLst>
                    <a:ext uri="{9D8B030D-6E8A-4147-A177-3AD203B41FA5}">
                      <a16:colId xmlns:a16="http://schemas.microsoft.com/office/drawing/2014/main" val="3082113289"/>
                    </a:ext>
                  </a:extLst>
                </a:gridCol>
                <a:gridCol w="6871263">
                  <a:extLst>
                    <a:ext uri="{9D8B030D-6E8A-4147-A177-3AD203B41FA5}">
                      <a16:colId xmlns:a16="http://schemas.microsoft.com/office/drawing/2014/main" val="2488161464"/>
                    </a:ext>
                  </a:extLst>
                </a:gridCol>
              </a:tblGrid>
              <a:tr h="170815">
                <a:tc>
                  <a:txBody>
                    <a:bodyPr/>
                    <a:lstStyle/>
                    <a:p>
                      <a:pPr>
                        <a:lnSpc>
                          <a:spcPct val="150000"/>
                        </a:lnSpc>
                        <a:spcAft>
                          <a:spcPts val="0"/>
                        </a:spcAft>
                      </a:pPr>
                      <a:r>
                        <a:rPr lang="en-US" sz="1800" dirty="0">
                          <a:solidFill>
                            <a:schemeClr val="bg1"/>
                          </a:solidFill>
                          <a:effectLst/>
                        </a:rPr>
                        <a:t>Site</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bg1"/>
                          </a:solidFill>
                          <a:effectLst/>
                        </a:rPr>
                        <a:t>Location</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bg1"/>
                          </a:solidFill>
                          <a:effectLst/>
                        </a:rPr>
                        <a:t>Vegetation</a:t>
                      </a:r>
                      <a:r>
                        <a:rPr lang="en-US" sz="1800" baseline="0" dirty="0">
                          <a:solidFill>
                            <a:schemeClr val="bg1"/>
                          </a:solidFill>
                          <a:effectLst/>
                        </a:rPr>
                        <a:t> Type</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7563344"/>
                  </a:ext>
                </a:extLst>
              </a:tr>
              <a:tr h="0">
                <a:tc>
                  <a:txBody>
                    <a:bodyPr/>
                    <a:lstStyle/>
                    <a:p>
                      <a:pPr>
                        <a:lnSpc>
                          <a:spcPct val="150000"/>
                        </a:lnSpc>
                        <a:spcAft>
                          <a:spcPts val="0"/>
                        </a:spcAft>
                      </a:pPr>
                      <a:r>
                        <a:rPr lang="en-US" sz="1800" dirty="0" err="1">
                          <a:solidFill>
                            <a:schemeClr val="bg1"/>
                          </a:solidFill>
                          <a:effectLst/>
                        </a:rPr>
                        <a:t>Auchencorth</a:t>
                      </a:r>
                      <a:r>
                        <a:rPr lang="en-US" sz="1800" dirty="0">
                          <a:solidFill>
                            <a:schemeClr val="bg1"/>
                          </a:solidFill>
                          <a:effectLst/>
                        </a:rPr>
                        <a:t> Moss</a:t>
                      </a:r>
                      <a:endParaRPr lang="en-CA"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Central Scotland</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Peat bog</a:t>
                      </a:r>
                      <a:r>
                        <a:rPr lang="en-US" sz="1800" baseline="0" dirty="0">
                          <a:solidFill>
                            <a:schemeClr val="tx1"/>
                          </a:solidFill>
                          <a:effectLst/>
                        </a:rPr>
                        <a:t> covered with heather, moss and grass</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0130200"/>
                  </a:ext>
                </a:extLst>
              </a:tr>
              <a:tr h="0">
                <a:tc>
                  <a:txBody>
                    <a:bodyPr/>
                    <a:lstStyle/>
                    <a:p>
                      <a:r>
                        <a:rPr lang="en-US" dirty="0"/>
                        <a:t>Borden Forest</a:t>
                      </a:r>
                      <a:endParaRPr lang="en-CA" dirty="0"/>
                    </a:p>
                  </a:txBody>
                  <a:tcPr marL="68580" marR="68580" marT="0" marB="0"/>
                </a:tc>
                <a:tc>
                  <a:txBody>
                    <a:bodyPr/>
                    <a:lstStyle/>
                    <a:p>
                      <a:pPr>
                        <a:lnSpc>
                          <a:spcPct val="150000"/>
                        </a:lnSpc>
                        <a:spcAft>
                          <a:spcPts val="0"/>
                        </a:spcAft>
                      </a:pPr>
                      <a:r>
                        <a:rPr lang="en-US" sz="1800" dirty="0">
                          <a:solidFill>
                            <a:schemeClr val="tx1"/>
                          </a:solidFill>
                          <a:effectLst/>
                        </a:rPr>
                        <a:t>Southeastern Canada</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latin typeface="+mn-lt"/>
                          <a:ea typeface="+mn-ea"/>
                          <a:cs typeface="+mn-cs"/>
                        </a:rPr>
                        <a:t>Mixed</a:t>
                      </a:r>
                      <a:r>
                        <a:rPr lang="en-US" sz="1800" baseline="0" dirty="0">
                          <a:solidFill>
                            <a:schemeClr val="tx1"/>
                          </a:solidFill>
                          <a:effectLst/>
                          <a:latin typeface="+mn-lt"/>
                          <a:ea typeface="+mn-ea"/>
                          <a:cs typeface="+mn-cs"/>
                        </a:rPr>
                        <a:t> deciduous and coniferous boreal-temperate transition forest</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50674043"/>
                  </a:ext>
                </a:extLst>
              </a:tr>
              <a:tr h="0">
                <a:tc>
                  <a:txBody>
                    <a:bodyPr/>
                    <a:lstStyle/>
                    <a:p>
                      <a:r>
                        <a:rPr lang="en-US" dirty="0" err="1"/>
                        <a:t>Bugacpuszta</a:t>
                      </a:r>
                      <a:endParaRPr lang="en-CA" dirty="0"/>
                    </a:p>
                  </a:txBody>
                  <a:tcPr marL="68580" marR="68580" marT="0" marB="0"/>
                </a:tc>
                <a:tc>
                  <a:txBody>
                    <a:bodyPr/>
                    <a:lstStyle/>
                    <a:p>
                      <a:pPr>
                        <a:lnSpc>
                          <a:spcPct val="150000"/>
                        </a:lnSpc>
                        <a:spcAft>
                          <a:spcPts val="0"/>
                        </a:spcAft>
                      </a:pPr>
                      <a:r>
                        <a:rPr lang="en-US" sz="1800" dirty="0">
                          <a:solidFill>
                            <a:schemeClr val="tx1"/>
                          </a:solidFill>
                          <a:effectLst/>
                        </a:rPr>
                        <a:t>Hungary</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Semi-natural,</a:t>
                      </a:r>
                      <a:r>
                        <a:rPr lang="en-US" sz="1800" baseline="0" dirty="0">
                          <a:solidFill>
                            <a:schemeClr val="tx1"/>
                          </a:solidFill>
                          <a:effectLst/>
                        </a:rPr>
                        <a:t> semi-arid grassland, grazing (perennial fescue, etc.)</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9926089"/>
                  </a:ext>
                </a:extLst>
              </a:tr>
              <a:tr h="0">
                <a:tc>
                  <a:txBody>
                    <a:bodyPr/>
                    <a:lstStyle/>
                    <a:p>
                      <a:r>
                        <a:rPr lang="en-US" dirty="0"/>
                        <a:t>Easter</a:t>
                      </a:r>
                      <a:r>
                        <a:rPr lang="en-US" baseline="0" dirty="0"/>
                        <a:t> Bush</a:t>
                      </a:r>
                      <a:endParaRPr lang="en-CA" dirty="0"/>
                    </a:p>
                  </a:txBody>
                  <a:tcPr marL="68580" marR="68580" marT="0" marB="0"/>
                </a:tc>
                <a:tc>
                  <a:txBody>
                    <a:bodyPr/>
                    <a:lstStyle/>
                    <a:p>
                      <a:pPr>
                        <a:lnSpc>
                          <a:spcPct val="150000"/>
                        </a:lnSpc>
                        <a:spcAft>
                          <a:spcPts val="0"/>
                        </a:spcAft>
                      </a:pPr>
                      <a:r>
                        <a:rPr lang="en-US" sz="1800" dirty="0">
                          <a:solidFill>
                            <a:schemeClr val="tx1"/>
                          </a:solidFill>
                          <a:effectLst/>
                        </a:rPr>
                        <a:t>Central Scotland</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Grassland, silage harvest and grazing (perennial ryegrass)</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73572461"/>
                  </a:ext>
                </a:extLst>
              </a:tr>
              <a:tr h="0">
                <a:tc>
                  <a:txBody>
                    <a:bodyPr/>
                    <a:lstStyle/>
                    <a:p>
                      <a:r>
                        <a:rPr lang="en-US" dirty="0" err="1"/>
                        <a:t>Ispra</a:t>
                      </a:r>
                      <a:endParaRPr lang="en-CA" dirty="0"/>
                    </a:p>
                  </a:txBody>
                  <a:tcPr marL="68580" marR="68580" marT="0" marB="0"/>
                </a:tc>
                <a:tc>
                  <a:txBody>
                    <a:bodyPr/>
                    <a:lstStyle/>
                    <a:p>
                      <a:pPr>
                        <a:lnSpc>
                          <a:spcPct val="150000"/>
                        </a:lnSpc>
                        <a:spcAft>
                          <a:spcPts val="0"/>
                        </a:spcAft>
                      </a:pPr>
                      <a:r>
                        <a:rPr lang="en-US" sz="1800" dirty="0">
                          <a:solidFill>
                            <a:schemeClr val="tx1"/>
                          </a:solidFill>
                          <a:effectLst/>
                        </a:rPr>
                        <a:t>Northern Italy</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Temperate broadleaf</a:t>
                      </a:r>
                      <a:r>
                        <a:rPr lang="en-US" sz="1800" baseline="0" dirty="0">
                          <a:solidFill>
                            <a:schemeClr val="tx1"/>
                          </a:solidFill>
                          <a:effectLst/>
                        </a:rPr>
                        <a:t> forest (oak, alder)</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60636715"/>
                  </a:ext>
                </a:extLst>
              </a:tr>
              <a:tr h="0">
                <a:tc>
                  <a:txBody>
                    <a:bodyPr/>
                    <a:lstStyle/>
                    <a:p>
                      <a:r>
                        <a:rPr lang="en-US" dirty="0"/>
                        <a:t>Harvard</a:t>
                      </a:r>
                      <a:r>
                        <a:rPr lang="en-US" baseline="0" dirty="0"/>
                        <a:t> Forest</a:t>
                      </a:r>
                      <a:endParaRPr lang="en-CA" dirty="0"/>
                    </a:p>
                  </a:txBody>
                  <a:tcPr marL="68580" marR="68580" marT="0" marB="0"/>
                </a:tc>
                <a:tc>
                  <a:txBody>
                    <a:bodyPr/>
                    <a:lstStyle/>
                    <a:p>
                      <a:pPr>
                        <a:lnSpc>
                          <a:spcPct val="150000"/>
                        </a:lnSpc>
                        <a:spcAft>
                          <a:spcPts val="0"/>
                        </a:spcAft>
                      </a:pPr>
                      <a:r>
                        <a:rPr lang="en-US" sz="1800" dirty="0">
                          <a:solidFill>
                            <a:schemeClr val="tx1"/>
                          </a:solidFill>
                          <a:effectLst/>
                        </a:rPr>
                        <a:t>Northeastern</a:t>
                      </a:r>
                      <a:r>
                        <a:rPr lang="en-US" sz="1800" baseline="0" dirty="0">
                          <a:solidFill>
                            <a:schemeClr val="tx1"/>
                          </a:solidFill>
                          <a:effectLst/>
                        </a:rPr>
                        <a:t> USA</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rPr>
                        <a:t>Deciduous broadleaf</a:t>
                      </a:r>
                      <a:r>
                        <a:rPr lang="en-US" sz="1800" baseline="0" dirty="0">
                          <a:solidFill>
                            <a:schemeClr val="tx1"/>
                          </a:solidFill>
                          <a:effectLst/>
                        </a:rPr>
                        <a:t> forest (oak, maple), local coniferous</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88629553"/>
                  </a:ext>
                </a:extLst>
              </a:tr>
              <a:tr h="0">
                <a:tc>
                  <a:txBody>
                    <a:bodyPr/>
                    <a:lstStyle/>
                    <a:p>
                      <a:r>
                        <a:rPr lang="en-US" sz="1800" b="1" kern="1200" dirty="0" err="1">
                          <a:solidFill>
                            <a:schemeClr val="lt1"/>
                          </a:solidFill>
                          <a:effectLst/>
                          <a:latin typeface="+mn-lt"/>
                          <a:ea typeface="+mn-ea"/>
                          <a:cs typeface="+mn-cs"/>
                        </a:rPr>
                        <a:t>Hyytiälä</a:t>
                      </a:r>
                      <a:endParaRPr lang="en-CA" dirty="0"/>
                    </a:p>
                  </a:txBody>
                  <a:tcPr marL="68580" marR="68580" marT="0" marB="0"/>
                </a:tc>
                <a:tc>
                  <a:txBody>
                    <a:bodyPr/>
                    <a:lstStyle/>
                    <a:p>
                      <a:pPr>
                        <a:lnSpc>
                          <a:spcPct val="150000"/>
                        </a:lnSpc>
                        <a:spcAft>
                          <a:spcPts val="0"/>
                        </a:spcAft>
                      </a:pPr>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Southern Finland</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Pine forest,</a:t>
                      </a:r>
                      <a:r>
                        <a:rPr lang="en-US" sz="1800" baseline="0" dirty="0">
                          <a:solidFill>
                            <a:schemeClr val="tx1"/>
                          </a:solidFill>
                          <a:effectLst/>
                          <a:latin typeface="Calibri" panose="020F0502020204030204" pitchFamily="34" charset="0"/>
                          <a:ea typeface="Calibri" panose="020F0502020204030204" pitchFamily="34" charset="0"/>
                          <a:cs typeface="Arial" panose="020B0604020202020204" pitchFamily="34" charset="0"/>
                        </a:rPr>
                        <a:t> lingonberry, moss undergrowth</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11117353"/>
                  </a:ext>
                </a:extLst>
              </a:tr>
              <a:tr h="0">
                <a:tc>
                  <a:txBody>
                    <a:bodyPr/>
                    <a:lstStyle/>
                    <a:p>
                      <a:r>
                        <a:rPr lang="en-US" dirty="0"/>
                        <a:t>Ramat </a:t>
                      </a:r>
                      <a:r>
                        <a:rPr lang="en-US" dirty="0" err="1"/>
                        <a:t>Hanadiv</a:t>
                      </a:r>
                      <a:endParaRPr lang="en-CA" dirty="0"/>
                    </a:p>
                  </a:txBody>
                  <a:tcPr marL="68580" marR="68580" marT="0" marB="0"/>
                </a:tc>
                <a:tc>
                  <a:txBody>
                    <a:bodyPr/>
                    <a:lstStyle/>
                    <a:p>
                      <a:pPr>
                        <a:lnSpc>
                          <a:spcPct val="150000"/>
                        </a:lnSpc>
                        <a:spcAft>
                          <a:spcPts val="0"/>
                        </a:spcAft>
                      </a:pPr>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Near-Coastal</a:t>
                      </a:r>
                      <a:r>
                        <a:rPr lang="en-US" sz="1800" baseline="0" dirty="0">
                          <a:solidFill>
                            <a:schemeClr val="tx1"/>
                          </a:solidFill>
                          <a:effectLst/>
                          <a:latin typeface="Calibri" panose="020F0502020204030204" pitchFamily="34" charset="0"/>
                          <a:ea typeface="Calibri" panose="020F0502020204030204" pitchFamily="34" charset="0"/>
                          <a:cs typeface="Arial" panose="020B0604020202020204" pitchFamily="34" charset="0"/>
                        </a:rPr>
                        <a:t> Israel</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0"/>
                        </a:spcAft>
                      </a:pPr>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Oak, evergreen shrubs (</a:t>
                      </a:r>
                      <a:r>
                        <a:rPr lang="en-US" sz="18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pistacia</a:t>
                      </a:r>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cypress,</a:t>
                      </a:r>
                      <a:r>
                        <a:rPr lang="en-US" sz="1800" baseline="0" dirty="0">
                          <a:solidFill>
                            <a:schemeClr val="tx1"/>
                          </a:solidFill>
                          <a:effectLst/>
                          <a:latin typeface="Calibri" panose="020F0502020204030204" pitchFamily="34" charset="0"/>
                          <a:ea typeface="Calibri" panose="020F0502020204030204" pitchFamily="34" charset="0"/>
                          <a:cs typeface="Arial" panose="020B0604020202020204" pitchFamily="34" charset="0"/>
                        </a:rPr>
                        <a:t> etc.</a:t>
                      </a:r>
                      <a:endParaRPr lang="en-CA"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69035725"/>
                  </a:ext>
                </a:extLst>
              </a:tr>
            </a:tbl>
          </a:graphicData>
        </a:graphic>
      </p:graphicFrame>
      <p:grpSp>
        <p:nvGrpSpPr>
          <p:cNvPr id="11" name="Group 10"/>
          <p:cNvGrpSpPr/>
          <p:nvPr/>
        </p:nvGrpSpPr>
        <p:grpSpPr>
          <a:xfrm>
            <a:off x="5251740" y="799683"/>
            <a:ext cx="6673317" cy="6058317"/>
            <a:chOff x="4655840" y="832822"/>
            <a:chExt cx="6673317" cy="6058317"/>
          </a:xfrm>
        </p:grpSpPr>
        <p:grpSp>
          <p:nvGrpSpPr>
            <p:cNvPr id="5" name="Group 4"/>
            <p:cNvGrpSpPr/>
            <p:nvPr/>
          </p:nvGrpSpPr>
          <p:grpSpPr>
            <a:xfrm>
              <a:off x="4655840" y="832822"/>
              <a:ext cx="6673317" cy="6058317"/>
              <a:chOff x="4655840" y="832822"/>
              <a:chExt cx="6673317" cy="6058317"/>
            </a:xfrm>
            <a:solidFill>
              <a:srgbClr val="FFFFCC"/>
            </a:solidFill>
          </p:grpSpPr>
          <p:pic>
            <p:nvPicPr>
              <p:cNvPr id="2" name="Picture 1"/>
              <p:cNvPicPr>
                <a:picLocks noChangeAspect="1"/>
              </p:cNvPicPr>
              <p:nvPr/>
            </p:nvPicPr>
            <p:blipFill>
              <a:blip r:embed="rId2"/>
              <a:stretch>
                <a:fillRect/>
              </a:stretch>
            </p:blipFill>
            <p:spPr>
              <a:xfrm>
                <a:off x="4655840" y="1358788"/>
                <a:ext cx="6642684" cy="5532351"/>
              </a:xfrm>
              <a:prstGeom prst="rect">
                <a:avLst/>
              </a:prstGeom>
              <a:grpFill/>
            </p:spPr>
          </p:pic>
          <p:sp>
            <p:nvSpPr>
              <p:cNvPr id="4" name="TextBox 3"/>
              <p:cNvSpPr txBox="1"/>
              <p:nvPr/>
            </p:nvSpPr>
            <p:spPr>
              <a:xfrm>
                <a:off x="4974505" y="832822"/>
                <a:ext cx="6354652" cy="800219"/>
              </a:xfrm>
              <a:prstGeom prst="rect">
                <a:avLst/>
              </a:prstGeom>
              <a:grpFill/>
            </p:spPr>
            <p:txBody>
              <a:bodyPr wrap="square" rtlCol="0">
                <a:spAutoFit/>
              </a:bodyPr>
              <a:lstStyle/>
              <a:p>
                <a:pPr algn="ctr"/>
                <a:r>
                  <a:rPr lang="en-US" dirty="0"/>
                  <a:t>Monthly mean observed ozone deposition velocities. </a:t>
                </a:r>
              </a:p>
              <a:p>
                <a:pPr algn="ctr"/>
                <a:r>
                  <a:rPr lang="en-US" sz="1400" dirty="0"/>
                  <a:t>Individual years are grey, black indicates average for sites with &gt;= 3years of data</a:t>
                </a:r>
                <a:endParaRPr lang="en-CA" sz="1400" dirty="0"/>
              </a:p>
            </p:txBody>
          </p:sp>
        </p:grpSp>
        <p:sp>
          <p:nvSpPr>
            <p:cNvPr id="10" name="TextBox 9"/>
            <p:cNvSpPr txBox="1"/>
            <p:nvPr/>
          </p:nvSpPr>
          <p:spPr>
            <a:xfrm>
              <a:off x="7752184" y="6525344"/>
              <a:ext cx="3240360" cy="365795"/>
            </a:xfrm>
            <a:prstGeom prst="rect">
              <a:avLst/>
            </a:prstGeom>
            <a:noFill/>
          </p:spPr>
          <p:txBody>
            <a:bodyPr wrap="square" rtlCol="0">
              <a:spAutoFit/>
            </a:bodyPr>
            <a:lstStyle/>
            <a:p>
              <a:r>
                <a:rPr lang="en-US" dirty="0"/>
                <a:t>Clifton et al., 2021, in prep.</a:t>
              </a:r>
              <a:endParaRPr lang="en-CA" dirty="0"/>
            </a:p>
          </p:txBody>
        </p:sp>
      </p:grpSp>
    </p:spTree>
    <p:extLst>
      <p:ext uri="{BB962C8B-B14F-4D97-AF65-F5344CB8AC3E}">
        <p14:creationId xmlns:p14="http://schemas.microsoft.com/office/powerpoint/2010/main" val="373352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407368" y="-9674"/>
            <a:ext cx="11089232" cy="1569660"/>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AQMEII-4 Activity 2 Measured or Inferred Variables to drive Deposition</a:t>
            </a:r>
            <a:endParaRPr lang="en-CA" sz="4800" b="1" dirty="0">
              <a:solidFill>
                <a:srgbClr val="FFFF00"/>
              </a:solidFill>
              <a:effectLst>
                <a:outerShdw blurRad="38100" dist="38100" dir="2700000" algn="tl">
                  <a:srgbClr val="000000">
                    <a:alpha val="43137"/>
                  </a:srgbClr>
                </a:outerShdw>
              </a:effectLst>
            </a:endParaRPr>
          </a:p>
        </p:txBody>
      </p:sp>
      <p:graphicFrame>
        <p:nvGraphicFramePr>
          <p:cNvPr id="2" name="Table 1"/>
          <p:cNvGraphicFramePr>
            <a:graphicFrameLocks noGrp="1"/>
          </p:cNvGraphicFramePr>
          <p:nvPr>
            <p:extLst>
              <p:ext uri="{D42A27DB-BD31-4B8C-83A1-F6EECF244321}">
                <p14:modId xmlns:p14="http://schemas.microsoft.com/office/powerpoint/2010/main" val="1858201441"/>
              </p:ext>
            </p:extLst>
          </p:nvPr>
        </p:nvGraphicFramePr>
        <p:xfrm>
          <a:off x="535211" y="1620728"/>
          <a:ext cx="11377264" cy="5120640"/>
        </p:xfrm>
        <a:graphic>
          <a:graphicData uri="http://schemas.openxmlformats.org/drawingml/2006/table">
            <a:tbl>
              <a:tblPr firstRow="1" firstCol="1">
                <a:tableStyleId>{5C22544A-7EE6-4342-B048-85BDC9FD1C3A}</a:tableStyleId>
              </a:tblPr>
              <a:tblGrid>
                <a:gridCol w="6571542">
                  <a:extLst>
                    <a:ext uri="{9D8B030D-6E8A-4147-A177-3AD203B41FA5}">
                      <a16:colId xmlns:a16="http://schemas.microsoft.com/office/drawing/2014/main" val="2601025241"/>
                    </a:ext>
                  </a:extLst>
                </a:gridCol>
                <a:gridCol w="4805722">
                  <a:extLst>
                    <a:ext uri="{9D8B030D-6E8A-4147-A177-3AD203B41FA5}">
                      <a16:colId xmlns:a16="http://schemas.microsoft.com/office/drawing/2014/main" val="865439837"/>
                    </a:ext>
                  </a:extLst>
                </a:gridCol>
              </a:tblGrid>
              <a:tr h="0">
                <a:tc>
                  <a:txBody>
                    <a:bodyPr/>
                    <a:lstStyle/>
                    <a:p>
                      <a:pPr>
                        <a:spcAft>
                          <a:spcPts val="0"/>
                        </a:spcAft>
                      </a:pPr>
                      <a:r>
                        <a:rPr lang="en-US" sz="2400" dirty="0">
                          <a:effectLst/>
                        </a:rPr>
                        <a:t>Atmospheric variables</a:t>
                      </a:r>
                      <a:endParaRPr lang="en-CA"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2400">
                          <a:effectLst/>
                        </a:rPr>
                        <a:t>Surface properties and variables</a:t>
                      </a:r>
                      <a:endParaRPr lang="en-CA"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93278915"/>
                  </a:ext>
                </a:extLst>
              </a:tr>
              <a:tr h="0">
                <a:tc>
                  <a:txBody>
                    <a:bodyPr/>
                    <a:lstStyle/>
                    <a:p>
                      <a:pPr>
                        <a:spcAft>
                          <a:spcPts val="0"/>
                        </a:spcAft>
                      </a:pPr>
                      <a:r>
                        <a:rPr lang="en-US" sz="2400" dirty="0">
                          <a:effectLst/>
                        </a:rPr>
                        <a:t>CO</a:t>
                      </a:r>
                      <a:r>
                        <a:rPr lang="en-US" sz="2400" baseline="-25000" dirty="0">
                          <a:effectLst/>
                        </a:rPr>
                        <a:t>2</a:t>
                      </a:r>
                      <a:r>
                        <a:rPr lang="en-US" sz="2400" dirty="0">
                          <a:effectLst/>
                        </a:rPr>
                        <a:t> mole fraction</a:t>
                      </a:r>
                      <a:endParaRPr lang="en-CA" sz="2400" dirty="0">
                        <a:effectLst/>
                      </a:endParaRPr>
                    </a:p>
                    <a:p>
                      <a:pPr>
                        <a:spcAft>
                          <a:spcPts val="0"/>
                        </a:spcAft>
                      </a:pPr>
                      <a:r>
                        <a:rPr lang="en-US" sz="2400" dirty="0">
                          <a:effectLst/>
                        </a:rPr>
                        <a:t>Air temperature</a:t>
                      </a:r>
                      <a:endParaRPr lang="en-CA" sz="2400" dirty="0">
                        <a:effectLst/>
                      </a:endParaRPr>
                    </a:p>
                    <a:p>
                      <a:pPr>
                        <a:spcAft>
                          <a:spcPts val="0"/>
                        </a:spcAft>
                      </a:pPr>
                      <a:r>
                        <a:rPr lang="en-US" sz="2400" dirty="0">
                          <a:effectLst/>
                        </a:rPr>
                        <a:t>Air pressure</a:t>
                      </a:r>
                      <a:endParaRPr lang="en-CA" sz="2400" dirty="0">
                        <a:effectLst/>
                      </a:endParaRPr>
                    </a:p>
                    <a:p>
                      <a:pPr>
                        <a:spcAft>
                          <a:spcPts val="0"/>
                        </a:spcAft>
                      </a:pPr>
                      <a:r>
                        <a:rPr lang="en-US" sz="2400" dirty="0">
                          <a:effectLst/>
                        </a:rPr>
                        <a:t>Relative humidity</a:t>
                      </a:r>
                      <a:endParaRPr lang="en-CA" sz="2400" dirty="0">
                        <a:effectLst/>
                      </a:endParaRPr>
                    </a:p>
                    <a:p>
                      <a:pPr>
                        <a:spcAft>
                          <a:spcPts val="0"/>
                        </a:spcAft>
                      </a:pPr>
                      <a:r>
                        <a:rPr lang="en-US" sz="2400" dirty="0">
                          <a:effectLst/>
                        </a:rPr>
                        <a:t>Incoming shortwave radiation</a:t>
                      </a:r>
                      <a:endParaRPr lang="en-CA" sz="2400" dirty="0">
                        <a:effectLst/>
                      </a:endParaRPr>
                    </a:p>
                    <a:p>
                      <a:pPr>
                        <a:spcAft>
                          <a:spcPts val="0"/>
                        </a:spcAft>
                      </a:pPr>
                      <a:r>
                        <a:rPr lang="en-US" sz="2400" dirty="0" err="1">
                          <a:effectLst/>
                        </a:rPr>
                        <a:t>Photosynthetically</a:t>
                      </a:r>
                      <a:r>
                        <a:rPr lang="en-US" sz="2400" dirty="0">
                          <a:effectLst/>
                        </a:rPr>
                        <a:t> active radiation</a:t>
                      </a:r>
                      <a:endParaRPr lang="en-CA" sz="2400" dirty="0">
                        <a:effectLst/>
                      </a:endParaRPr>
                    </a:p>
                    <a:p>
                      <a:pPr>
                        <a:spcAft>
                          <a:spcPts val="0"/>
                        </a:spcAft>
                      </a:pPr>
                      <a:r>
                        <a:rPr lang="en-US" sz="2400" dirty="0">
                          <a:effectLst/>
                        </a:rPr>
                        <a:t>Net radiation</a:t>
                      </a:r>
                      <a:endParaRPr lang="en-CA" sz="2400" dirty="0">
                        <a:effectLst/>
                      </a:endParaRPr>
                    </a:p>
                    <a:p>
                      <a:pPr>
                        <a:spcAft>
                          <a:spcPts val="0"/>
                        </a:spcAft>
                      </a:pPr>
                      <a:r>
                        <a:rPr lang="en-US" sz="2400" dirty="0">
                          <a:effectLst/>
                        </a:rPr>
                        <a:t>Wind speed</a:t>
                      </a:r>
                      <a:endParaRPr lang="en-CA" sz="2400" dirty="0">
                        <a:effectLst/>
                      </a:endParaRPr>
                    </a:p>
                    <a:p>
                      <a:pPr>
                        <a:spcAft>
                          <a:spcPts val="0"/>
                        </a:spcAft>
                      </a:pPr>
                      <a:r>
                        <a:rPr lang="en-US" sz="2400" dirty="0">
                          <a:effectLst/>
                        </a:rPr>
                        <a:t>Wind direction</a:t>
                      </a:r>
                      <a:endParaRPr lang="en-CA" sz="2400" dirty="0">
                        <a:effectLst/>
                      </a:endParaRPr>
                    </a:p>
                    <a:p>
                      <a:pPr>
                        <a:spcAft>
                          <a:spcPts val="0"/>
                        </a:spcAft>
                      </a:pPr>
                      <a:r>
                        <a:rPr lang="en-US" sz="2400" dirty="0">
                          <a:effectLst/>
                        </a:rPr>
                        <a:t>Friction velocity</a:t>
                      </a:r>
                      <a:endParaRPr lang="en-CA" sz="2400" dirty="0">
                        <a:effectLst/>
                      </a:endParaRPr>
                    </a:p>
                    <a:p>
                      <a:pPr>
                        <a:spcAft>
                          <a:spcPts val="0"/>
                        </a:spcAft>
                      </a:pPr>
                      <a:r>
                        <a:rPr lang="en-US" sz="2400" dirty="0">
                          <a:effectLst/>
                        </a:rPr>
                        <a:t>Sensible heat flux</a:t>
                      </a:r>
                      <a:endParaRPr lang="en-CA" sz="2400" dirty="0">
                        <a:effectLst/>
                      </a:endParaRPr>
                    </a:p>
                    <a:p>
                      <a:pPr>
                        <a:spcAft>
                          <a:spcPts val="0"/>
                        </a:spcAft>
                      </a:pPr>
                      <a:r>
                        <a:rPr lang="en-US" sz="2400" dirty="0">
                          <a:effectLst/>
                        </a:rPr>
                        <a:t>Precipitation rate</a:t>
                      </a:r>
                      <a:endParaRPr lang="en-CA"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2400" dirty="0">
                          <a:effectLst/>
                        </a:rPr>
                        <a:t>Land cover/land use type</a:t>
                      </a:r>
                      <a:endParaRPr lang="en-CA" sz="2400" dirty="0">
                        <a:effectLst/>
                      </a:endParaRPr>
                    </a:p>
                    <a:p>
                      <a:pPr>
                        <a:spcAft>
                          <a:spcPts val="0"/>
                        </a:spcAft>
                      </a:pPr>
                      <a:r>
                        <a:rPr lang="en-US" sz="2400" dirty="0">
                          <a:effectLst/>
                        </a:rPr>
                        <a:t>Vegetation composition</a:t>
                      </a:r>
                      <a:endParaRPr lang="en-CA" sz="2400" dirty="0">
                        <a:effectLst/>
                      </a:endParaRPr>
                    </a:p>
                    <a:p>
                      <a:pPr>
                        <a:spcAft>
                          <a:spcPts val="0"/>
                        </a:spcAft>
                      </a:pPr>
                      <a:r>
                        <a:rPr lang="en-US" sz="2400" dirty="0">
                          <a:effectLst/>
                        </a:rPr>
                        <a:t>Soil type</a:t>
                      </a:r>
                      <a:endParaRPr lang="en-CA" sz="2400" dirty="0">
                        <a:effectLst/>
                      </a:endParaRPr>
                    </a:p>
                    <a:p>
                      <a:pPr>
                        <a:spcAft>
                          <a:spcPts val="0"/>
                        </a:spcAft>
                      </a:pPr>
                      <a:r>
                        <a:rPr lang="en-US" sz="2400" dirty="0">
                          <a:effectLst/>
                        </a:rPr>
                        <a:t>Leaf wetness</a:t>
                      </a:r>
                      <a:endParaRPr lang="en-CA" sz="2400" dirty="0">
                        <a:effectLst/>
                      </a:endParaRPr>
                    </a:p>
                    <a:p>
                      <a:pPr>
                        <a:spcAft>
                          <a:spcPts val="0"/>
                        </a:spcAft>
                      </a:pPr>
                      <a:r>
                        <a:rPr lang="en-US" sz="2400" dirty="0">
                          <a:effectLst/>
                        </a:rPr>
                        <a:t>Snow depth</a:t>
                      </a:r>
                      <a:endParaRPr lang="en-CA" sz="2400" dirty="0">
                        <a:effectLst/>
                      </a:endParaRPr>
                    </a:p>
                    <a:p>
                      <a:pPr>
                        <a:spcAft>
                          <a:spcPts val="0"/>
                        </a:spcAft>
                      </a:pPr>
                      <a:r>
                        <a:rPr lang="en-US" sz="2400" dirty="0">
                          <a:effectLst/>
                        </a:rPr>
                        <a:t>Soil moisture near surface</a:t>
                      </a:r>
                      <a:endParaRPr lang="en-CA" sz="2400" dirty="0">
                        <a:effectLst/>
                      </a:endParaRPr>
                    </a:p>
                    <a:p>
                      <a:pPr>
                        <a:spcAft>
                          <a:spcPts val="0"/>
                        </a:spcAft>
                      </a:pPr>
                      <a:r>
                        <a:rPr lang="en-US" sz="2400" dirty="0">
                          <a:effectLst/>
                        </a:rPr>
                        <a:t>Soil moisture in root zone</a:t>
                      </a:r>
                      <a:endParaRPr lang="en-CA" sz="2400" dirty="0">
                        <a:effectLst/>
                      </a:endParaRPr>
                    </a:p>
                    <a:p>
                      <a:pPr>
                        <a:spcAft>
                          <a:spcPts val="0"/>
                        </a:spcAft>
                      </a:pPr>
                      <a:r>
                        <a:rPr lang="en-US" sz="2400" dirty="0">
                          <a:effectLst/>
                        </a:rPr>
                        <a:t>Soil temperature near surface</a:t>
                      </a:r>
                      <a:endParaRPr lang="en-CA" sz="2400" dirty="0">
                        <a:effectLst/>
                      </a:endParaRPr>
                    </a:p>
                    <a:p>
                      <a:pPr>
                        <a:spcAft>
                          <a:spcPts val="0"/>
                        </a:spcAft>
                      </a:pPr>
                      <a:r>
                        <a:rPr lang="en-US" sz="2400" dirty="0">
                          <a:effectLst/>
                        </a:rPr>
                        <a:t>Leaf area index</a:t>
                      </a:r>
                      <a:endParaRPr lang="en-CA" sz="2400" dirty="0">
                        <a:effectLst/>
                      </a:endParaRPr>
                    </a:p>
                    <a:p>
                      <a:pPr>
                        <a:spcAft>
                          <a:spcPts val="0"/>
                        </a:spcAft>
                      </a:pPr>
                      <a:r>
                        <a:rPr lang="en-US" sz="2400" dirty="0">
                          <a:effectLst/>
                        </a:rPr>
                        <a:t>Canopy height</a:t>
                      </a:r>
                      <a:endParaRPr lang="en-CA" sz="2400" dirty="0">
                        <a:effectLst/>
                      </a:endParaRPr>
                    </a:p>
                    <a:p>
                      <a:pPr>
                        <a:spcAft>
                          <a:spcPts val="0"/>
                        </a:spcAft>
                      </a:pPr>
                      <a:r>
                        <a:rPr lang="en-US" sz="2400" dirty="0">
                          <a:effectLst/>
                        </a:rPr>
                        <a:t>Measurement height</a:t>
                      </a:r>
                      <a:endParaRPr lang="en-CA" sz="2400" dirty="0">
                        <a:effectLst/>
                      </a:endParaRPr>
                    </a:p>
                    <a:p>
                      <a:pPr>
                        <a:spcAft>
                          <a:spcPts val="0"/>
                        </a:spcAft>
                      </a:pPr>
                      <a:r>
                        <a:rPr lang="en-US" sz="2400" dirty="0">
                          <a:effectLst/>
                        </a:rPr>
                        <a:t> </a:t>
                      </a:r>
                      <a:endParaRPr lang="en-CA"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01372465"/>
                  </a:ext>
                </a:extLst>
              </a:tr>
            </a:tbl>
          </a:graphicData>
        </a:graphic>
      </p:graphicFrame>
      <p:sp>
        <p:nvSpPr>
          <p:cNvPr id="4" name="TextBox 3"/>
          <p:cNvSpPr txBox="1"/>
          <p:nvPr/>
        </p:nvSpPr>
        <p:spPr>
          <a:xfrm>
            <a:off x="4583832" y="6488668"/>
            <a:ext cx="2952328" cy="369332"/>
          </a:xfrm>
          <a:prstGeom prst="rect">
            <a:avLst/>
          </a:prstGeom>
          <a:solidFill>
            <a:schemeClr val="bg1"/>
          </a:solidFill>
          <a:ln>
            <a:solidFill>
              <a:schemeClr val="tx1"/>
            </a:solidFill>
          </a:ln>
        </p:spPr>
        <p:txBody>
          <a:bodyPr wrap="square" rtlCol="0">
            <a:spAutoFit/>
          </a:bodyPr>
          <a:lstStyle/>
          <a:p>
            <a:r>
              <a:rPr lang="en-US" dirty="0"/>
              <a:t>Clifton et al., 2021, in prep.</a:t>
            </a:r>
            <a:endParaRPr lang="en-CA" dirty="0"/>
          </a:p>
        </p:txBody>
      </p:sp>
    </p:spTree>
    <p:extLst>
      <p:ext uri="{BB962C8B-B14F-4D97-AF65-F5344CB8AC3E}">
        <p14:creationId xmlns:p14="http://schemas.microsoft.com/office/powerpoint/2010/main" val="343776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9912424" y="5733256"/>
            <a:ext cx="20162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19336" y="5733256"/>
            <a:ext cx="10009112"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1127448" y="166670"/>
            <a:ext cx="10225136" cy="830997"/>
          </a:xfrm>
          <a:prstGeom prst="rect">
            <a:avLst/>
          </a:prstGeom>
          <a:noFill/>
        </p:spPr>
        <p:txBody>
          <a:bodyPr wrap="square" rtlCol="0">
            <a:spAutoFit/>
          </a:bodyPr>
          <a:lstStyle/>
          <a:p>
            <a:r>
              <a:rPr lang="en-US" sz="4800" b="1" dirty="0">
                <a:solidFill>
                  <a:srgbClr val="FFFF00"/>
                </a:solidFill>
                <a:effectLst>
                  <a:outerShdw blurRad="38100" dist="38100" dir="2700000" algn="tl">
                    <a:srgbClr val="000000">
                      <a:alpha val="43137"/>
                    </a:srgbClr>
                  </a:outerShdw>
                </a:effectLst>
              </a:rPr>
              <a:t>AQMEII-4 Activity 2 Simulations</a:t>
            </a:r>
            <a:endParaRPr lang="en-CA" sz="4800" b="1" dirty="0">
              <a:solidFill>
                <a:srgbClr val="FFFF00"/>
              </a:solidFill>
              <a:effectLst>
                <a:outerShdw blurRad="38100" dist="38100" dir="2700000" algn="tl">
                  <a:srgbClr val="000000">
                    <a:alpha val="43137"/>
                  </a:srgbClr>
                </a:outerShdw>
              </a:effectLst>
            </a:endParaRPr>
          </a:p>
        </p:txBody>
      </p:sp>
      <p:graphicFrame>
        <p:nvGraphicFramePr>
          <p:cNvPr id="2" name="Table 1"/>
          <p:cNvGraphicFramePr>
            <a:graphicFrameLocks noGrp="1"/>
          </p:cNvGraphicFramePr>
          <p:nvPr>
            <p:extLst>
              <p:ext uri="{D42A27DB-BD31-4B8C-83A1-F6EECF244321}">
                <p14:modId xmlns:p14="http://schemas.microsoft.com/office/powerpoint/2010/main" val="759645552"/>
              </p:ext>
            </p:extLst>
          </p:nvPr>
        </p:nvGraphicFramePr>
        <p:xfrm>
          <a:off x="407368" y="1044062"/>
          <a:ext cx="11665296" cy="5486400"/>
        </p:xfrm>
        <a:graphic>
          <a:graphicData uri="http://schemas.openxmlformats.org/drawingml/2006/table">
            <a:tbl>
              <a:tblPr firstRow="1" firstCol="1">
                <a:tableStyleId>{5C22544A-7EE6-4342-B048-85BDC9FD1C3A}</a:tableStyleId>
              </a:tblPr>
              <a:tblGrid>
                <a:gridCol w="2149853">
                  <a:extLst>
                    <a:ext uri="{9D8B030D-6E8A-4147-A177-3AD203B41FA5}">
                      <a16:colId xmlns:a16="http://schemas.microsoft.com/office/drawing/2014/main" val="2104291982"/>
                    </a:ext>
                  </a:extLst>
                </a:gridCol>
                <a:gridCol w="9515443">
                  <a:extLst>
                    <a:ext uri="{9D8B030D-6E8A-4147-A177-3AD203B41FA5}">
                      <a16:colId xmlns:a16="http://schemas.microsoft.com/office/drawing/2014/main" val="2022668774"/>
                    </a:ext>
                  </a:extLst>
                </a:gridCol>
              </a:tblGrid>
              <a:tr h="0">
                <a:tc>
                  <a:txBody>
                    <a:bodyPr/>
                    <a:lstStyle/>
                    <a:p>
                      <a:pPr>
                        <a:spcAft>
                          <a:spcPts val="0"/>
                        </a:spcAft>
                      </a:pPr>
                      <a:r>
                        <a:rPr lang="en-US" sz="1800">
                          <a:effectLst/>
                        </a:rPr>
                        <a:t>Simulation</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800" dirty="0">
                          <a:effectLst/>
                        </a:rPr>
                        <a:t>Conditions</a:t>
                      </a:r>
                      <a:endParaRPr lang="en-CA"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57408664"/>
                  </a:ext>
                </a:extLst>
              </a:tr>
              <a:tr h="0">
                <a:tc>
                  <a:txBody>
                    <a:bodyPr/>
                    <a:lstStyle/>
                    <a:p>
                      <a:pPr>
                        <a:spcAft>
                          <a:spcPts val="0"/>
                        </a:spcAft>
                      </a:pPr>
                      <a:r>
                        <a:rPr lang="en-US" sz="1800">
                          <a:effectLst/>
                        </a:rPr>
                        <a:t>Base</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Use inputs as measured</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6189290"/>
                  </a:ext>
                </a:extLst>
              </a:tr>
              <a:tr h="0">
                <a:tc>
                  <a:txBody>
                    <a:bodyPr/>
                    <a:lstStyle/>
                    <a:p>
                      <a:pPr>
                        <a:spcAft>
                          <a:spcPts val="0"/>
                        </a:spcAft>
                      </a:pPr>
                      <a:r>
                        <a:rPr lang="en-US" sz="1800">
                          <a:effectLst/>
                        </a:rPr>
                        <a:t>Cloudy</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Reduce solar radiation and </a:t>
                      </a:r>
                      <a:r>
                        <a:rPr lang="en-US" sz="1600" dirty="0" err="1">
                          <a:effectLst/>
                        </a:rPr>
                        <a:t>photosynthetically</a:t>
                      </a:r>
                      <a:r>
                        <a:rPr lang="en-US" sz="1600" dirty="0">
                          <a:effectLst/>
                        </a:rPr>
                        <a:t> active radiation by 50%</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65639722"/>
                  </a:ext>
                </a:extLst>
              </a:tr>
              <a:tr h="0">
                <a:tc>
                  <a:txBody>
                    <a:bodyPr/>
                    <a:lstStyle/>
                    <a:p>
                      <a:pPr>
                        <a:spcAft>
                          <a:spcPts val="0"/>
                        </a:spcAft>
                      </a:pPr>
                      <a:r>
                        <a:rPr lang="en-US" sz="1800">
                          <a:effectLst/>
                        </a:rPr>
                        <a:t>Night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solar radiation and </a:t>
                      </a:r>
                      <a:r>
                        <a:rPr lang="en-US" sz="1600" dirty="0" err="1">
                          <a:effectLst/>
                        </a:rPr>
                        <a:t>photosynthetically</a:t>
                      </a:r>
                      <a:r>
                        <a:rPr lang="en-US" sz="1600" dirty="0">
                          <a:effectLst/>
                        </a:rPr>
                        <a:t> active radiation to zero</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01318391"/>
                  </a:ext>
                </a:extLst>
              </a:tr>
              <a:tr h="0">
                <a:tc>
                  <a:txBody>
                    <a:bodyPr/>
                    <a:lstStyle/>
                    <a:p>
                      <a:pPr>
                        <a:spcAft>
                          <a:spcPts val="0"/>
                        </a:spcAft>
                      </a:pPr>
                      <a:r>
                        <a:rPr lang="en-US" sz="1800">
                          <a:effectLst/>
                        </a:rPr>
                        <a:t>Wet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leaf wetness (fractional) to 1</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3950713"/>
                  </a:ext>
                </a:extLst>
              </a:tr>
              <a:tr h="0">
                <a:tc>
                  <a:txBody>
                    <a:bodyPr/>
                    <a:lstStyle/>
                    <a:p>
                      <a:pPr>
                        <a:spcAft>
                          <a:spcPts val="0"/>
                        </a:spcAft>
                      </a:pPr>
                      <a:r>
                        <a:rPr lang="en-US" sz="1800">
                          <a:effectLst/>
                        </a:rPr>
                        <a:t>Dry</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leaf wetness (fractional) to 0</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9348432"/>
                  </a:ext>
                </a:extLst>
              </a:tr>
              <a:tr h="0">
                <a:tc>
                  <a:txBody>
                    <a:bodyPr/>
                    <a:lstStyle/>
                    <a:p>
                      <a:pPr>
                        <a:spcAft>
                          <a:spcPts val="0"/>
                        </a:spcAft>
                      </a:pPr>
                      <a:r>
                        <a:rPr lang="en-US" sz="1800">
                          <a:effectLst/>
                        </a:rPr>
                        <a:t>Snow</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snow cover (fractional) to 1</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3421022"/>
                  </a:ext>
                </a:extLst>
              </a:tr>
              <a:tr h="0">
                <a:tc>
                  <a:txBody>
                    <a:bodyPr/>
                    <a:lstStyle/>
                    <a:p>
                      <a:pPr>
                        <a:spcAft>
                          <a:spcPts val="0"/>
                        </a:spcAft>
                      </a:pPr>
                      <a:r>
                        <a:rPr lang="en-US" sz="1800">
                          <a:effectLst/>
                        </a:rPr>
                        <a:t>Hot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Increase air temperature 10 K</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91121062"/>
                  </a:ext>
                </a:extLst>
              </a:tr>
              <a:tr h="0">
                <a:tc>
                  <a:txBody>
                    <a:bodyPr/>
                    <a:lstStyle/>
                    <a:p>
                      <a:pPr>
                        <a:spcAft>
                          <a:spcPts val="0"/>
                        </a:spcAft>
                      </a:pPr>
                      <a:r>
                        <a:rPr lang="en-US" sz="1800">
                          <a:effectLst/>
                        </a:rPr>
                        <a:t>Cold</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Decrease air temperature 10 K</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84696008"/>
                  </a:ext>
                </a:extLst>
              </a:tr>
              <a:tr h="0">
                <a:tc>
                  <a:txBody>
                    <a:bodyPr/>
                    <a:lstStyle/>
                    <a:p>
                      <a:pPr>
                        <a:spcAft>
                          <a:spcPts val="0"/>
                        </a:spcAft>
                      </a:pPr>
                      <a:r>
                        <a:rPr lang="en-US" sz="1800">
                          <a:effectLst/>
                        </a:rPr>
                        <a:t>Humid</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Increase relative humidity 30% </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76885417"/>
                  </a:ext>
                </a:extLst>
              </a:tr>
              <a:tr h="0">
                <a:tc>
                  <a:txBody>
                    <a:bodyPr/>
                    <a:lstStyle/>
                    <a:p>
                      <a:pPr>
                        <a:spcAft>
                          <a:spcPts val="0"/>
                        </a:spcAft>
                      </a:pPr>
                      <a:r>
                        <a:rPr lang="en-US" sz="1800">
                          <a:effectLst/>
                        </a:rPr>
                        <a:t>Dry</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Decrease relative humidity 30% </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46809333"/>
                  </a:ext>
                </a:extLst>
              </a:tr>
              <a:tr h="0">
                <a:tc>
                  <a:txBody>
                    <a:bodyPr/>
                    <a:lstStyle/>
                    <a:p>
                      <a:pPr>
                        <a:spcAft>
                          <a:spcPts val="0"/>
                        </a:spcAft>
                      </a:pPr>
                      <a:r>
                        <a:rPr lang="en-US" sz="1800">
                          <a:effectLst/>
                        </a:rPr>
                        <a:t>Windy</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Increase wind speed 5 m s</a:t>
                      </a:r>
                      <a:r>
                        <a:rPr lang="en-US" sz="1600" baseline="30000" dirty="0">
                          <a:effectLst/>
                        </a:rPr>
                        <a:t>–1</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30703117"/>
                  </a:ext>
                </a:extLst>
              </a:tr>
              <a:tr h="0">
                <a:tc>
                  <a:txBody>
                    <a:bodyPr/>
                    <a:lstStyle/>
                    <a:p>
                      <a:pPr>
                        <a:spcAft>
                          <a:spcPts val="0"/>
                        </a:spcAft>
                      </a:pPr>
                      <a:r>
                        <a:rPr lang="en-US" sz="1800">
                          <a:effectLst/>
                        </a:rPr>
                        <a:t>Stagnant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Decrease wind speed 5 m s</a:t>
                      </a:r>
                      <a:r>
                        <a:rPr lang="en-US" sz="1600" baseline="30000" dirty="0">
                          <a:effectLst/>
                        </a:rPr>
                        <a:t>–1</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25443184"/>
                  </a:ext>
                </a:extLst>
              </a:tr>
              <a:tr h="0">
                <a:tc>
                  <a:txBody>
                    <a:bodyPr/>
                    <a:lstStyle/>
                    <a:p>
                      <a:pPr>
                        <a:spcAft>
                          <a:spcPts val="0"/>
                        </a:spcAft>
                      </a:pPr>
                      <a:r>
                        <a:rPr lang="en-US" sz="1800">
                          <a:effectLst/>
                        </a:rPr>
                        <a:t>Soil-Wet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soil moisture to field capacity</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66509274"/>
                  </a:ext>
                </a:extLst>
              </a:tr>
              <a:tr h="0">
                <a:tc>
                  <a:txBody>
                    <a:bodyPr/>
                    <a:lstStyle/>
                    <a:p>
                      <a:pPr>
                        <a:spcAft>
                          <a:spcPts val="0"/>
                        </a:spcAft>
                      </a:pPr>
                      <a:r>
                        <a:rPr lang="en-US" sz="1800">
                          <a:effectLst/>
                        </a:rPr>
                        <a:t>Soil-Dry</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soil moisture to 30% of field capacity</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53702822"/>
                  </a:ext>
                </a:extLst>
              </a:tr>
              <a:tr h="0">
                <a:tc>
                  <a:txBody>
                    <a:bodyPr/>
                    <a:lstStyle/>
                    <a:p>
                      <a:pPr>
                        <a:spcAft>
                          <a:spcPts val="0"/>
                        </a:spcAft>
                      </a:pPr>
                      <a:r>
                        <a:rPr lang="en-US" sz="1800">
                          <a:effectLst/>
                        </a:rPr>
                        <a:t>Soil-Hot</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Increase soil temperature 5 K</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3114860"/>
                  </a:ext>
                </a:extLst>
              </a:tr>
              <a:tr h="0">
                <a:tc>
                  <a:txBody>
                    <a:bodyPr/>
                    <a:lstStyle/>
                    <a:p>
                      <a:pPr>
                        <a:spcAft>
                          <a:spcPts val="0"/>
                        </a:spcAft>
                      </a:pPr>
                      <a:r>
                        <a:rPr lang="en-US" sz="1800">
                          <a:effectLst/>
                        </a:rPr>
                        <a:t>Soil-Cold</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Decrease soil temperature 5 K</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4525666"/>
                  </a:ext>
                </a:extLst>
              </a:tr>
              <a:tr h="0">
                <a:tc>
                  <a:txBody>
                    <a:bodyPr/>
                    <a:lstStyle/>
                    <a:p>
                      <a:pPr>
                        <a:spcAft>
                          <a:spcPts val="0"/>
                        </a:spcAft>
                      </a:pPr>
                      <a:r>
                        <a:rPr lang="en-US" sz="1800">
                          <a:effectLst/>
                        </a:rPr>
                        <a:t>LAI+40</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Increase LAI 40%</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92387199"/>
                  </a:ext>
                </a:extLst>
              </a:tr>
              <a:tr h="0">
                <a:tc>
                  <a:txBody>
                    <a:bodyPr/>
                    <a:lstStyle/>
                    <a:p>
                      <a:pPr>
                        <a:spcAft>
                          <a:spcPts val="0"/>
                        </a:spcAft>
                      </a:pPr>
                      <a:r>
                        <a:rPr lang="en-US" sz="1800">
                          <a:effectLst/>
                        </a:rPr>
                        <a:t>LAI-40</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Decrease LAI 40%</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90974109"/>
                  </a:ext>
                </a:extLst>
              </a:tr>
              <a:tr h="0">
                <a:tc>
                  <a:txBody>
                    <a:bodyPr/>
                    <a:lstStyle/>
                    <a:p>
                      <a:pPr>
                        <a:spcAft>
                          <a:spcPts val="0"/>
                        </a:spcAft>
                      </a:pPr>
                      <a:r>
                        <a:rPr lang="en-US" sz="1800">
                          <a:effectLst/>
                        </a:rPr>
                        <a:t>LULC-Activity1</a:t>
                      </a:r>
                      <a:endParaRPr lang="en-CA"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en-US" sz="1600" dirty="0">
                          <a:effectLst/>
                        </a:rPr>
                        <a:t>Set LULC type to the type used at the site in the regional model, which may differ from the actual type</a:t>
                      </a:r>
                      <a:endParaRPr lang="en-CA"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02759588"/>
                  </a:ext>
                </a:extLst>
              </a:tr>
            </a:tbl>
          </a:graphicData>
        </a:graphic>
      </p:graphicFrame>
      <p:sp>
        <p:nvSpPr>
          <p:cNvPr id="9" name="TextBox 8"/>
          <p:cNvSpPr txBox="1"/>
          <p:nvPr/>
        </p:nvSpPr>
        <p:spPr>
          <a:xfrm>
            <a:off x="4763852" y="6488668"/>
            <a:ext cx="2952328" cy="369332"/>
          </a:xfrm>
          <a:prstGeom prst="rect">
            <a:avLst/>
          </a:prstGeom>
          <a:solidFill>
            <a:schemeClr val="bg1"/>
          </a:solidFill>
          <a:ln>
            <a:solidFill>
              <a:schemeClr val="tx1"/>
            </a:solidFill>
          </a:ln>
        </p:spPr>
        <p:txBody>
          <a:bodyPr wrap="square" rtlCol="0">
            <a:spAutoFit/>
          </a:bodyPr>
          <a:lstStyle/>
          <a:p>
            <a:r>
              <a:rPr lang="en-US" dirty="0"/>
              <a:t>Clifton et al., 2021, in prep.</a:t>
            </a:r>
            <a:endParaRPr lang="en-CA" dirty="0"/>
          </a:p>
        </p:txBody>
      </p:sp>
    </p:spTree>
    <p:extLst>
      <p:ext uri="{BB962C8B-B14F-4D97-AF65-F5344CB8AC3E}">
        <p14:creationId xmlns:p14="http://schemas.microsoft.com/office/powerpoint/2010/main" val="2908034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CC - Generic Deck_Lines_Green_16;9.pptx [Read-Only]" id="{0DFD26C7-6C95-4833-B61F-D8294CBB62B2}" vid="{83D64672-0ADD-4B8A-97B8-785706210CB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CC - Generic Deck_Lines_Green_16;9.pptx [Read-Only]" id="{0DFD26C7-6C95-4833-B61F-D8294CBB62B2}" vid="{937A9AE2-62D8-4659-A806-E0CF5E2736D4}"/>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CC - Generic Deck_Lines_Green_16;9.pptx [Read-Only]" id="{0DFD26C7-6C95-4833-B61F-D8294CBB62B2}" vid="{DC567134-449D-42A2-A0C6-BD8338B09C6E}"/>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CC - Generic Deck_Lines_Green_16;9.pptx [Read-Only]" id="{0DFD26C7-6C95-4833-B61F-D8294CBB62B2}" vid="{8984F525-76F6-47F7-9E60-2677F77B6B8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Records_x0020_Date xmlns="f15e4d92-675c-4df7-a5c5-11f59c7da362"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2021-06-03T14:55:57+00:00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Records_x0020_Status xmlns="f15e4d92-675c-4df7-a5c5-11f59c7da362">Pending</Records_x0020_Status>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B51AD608DEEA449B502CF428234600" ma:contentTypeVersion="34" ma:contentTypeDescription="Create a new document." ma:contentTypeScope="" ma:versionID="fe72cb0991f42081b90f2e2df8eb5d64">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f15e4d92-675c-4df7-a5c5-11f59c7da362" xmlns:ns7="cfb04b93-f80e-4cfc-a679-69db66f91c5a" targetNamespace="http://schemas.microsoft.com/office/2006/metadata/properties" ma:root="true" ma:fieldsID="e17d648cf96fd0eea05d5083e6e679c8" ns1:_="" ns3:_="" ns4:_="" ns5:_="" ns6:_="" ns7:_="">
    <xsd:import namespace="http://schemas.microsoft.com/sharepoint/v3"/>
    <xsd:import namespace="4ffa91fb-a0ff-4ac5-b2db-65c790d184a4"/>
    <xsd:import namespace="http://schemas.microsoft.com/sharepoint.v3"/>
    <xsd:import namespace="http://schemas.microsoft.com/sharepoint/v3/fields"/>
    <xsd:import namespace="f15e4d92-675c-4df7-a5c5-11f59c7da362"/>
    <xsd:import namespace="cfb04b93-f80e-4cfc-a679-69db66f91c5a"/>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edWithDetails" minOccurs="0"/>
                <xsd:element ref="ns6:SharingHintHash" minOccurs="0"/>
                <xsd:element ref="ns7:MediaServiceMetadata" minOccurs="0"/>
                <xsd:element ref="ns7:MediaServiceFastMetadata" minOccurs="0"/>
                <xsd:element ref="ns6:Records_x0020_Status" minOccurs="0"/>
                <xsd:element ref="ns6:Records_x0020_Date" minOccurs="0"/>
                <xsd:element ref="ns7:MediaServiceAutoTags" minOccurs="0"/>
                <xsd:element ref="ns7:MediaServiceOCR" minOccurs="0"/>
                <xsd:element ref="ns7:MediaServiceGenerationTime" minOccurs="0"/>
                <xsd:element ref="ns7:MediaServiceEventHashCode" minOccurs="0"/>
                <xsd:element ref="ns7:MediaServiceDateTaken" minOccurs="0"/>
                <xsd:element ref="ns7: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bb50b932-fede-48b9-b419-10ff2756595a}" ma:internalName="TaxCatchAllLabel" ma:readOnly="true" ma:showField="CatchAllDataLabel" ma:web="f15e4d92-675c-4df7-a5c5-11f59c7da362">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bb50b932-fede-48b9-b419-10ff2756595a}" ma:internalName="TaxCatchAll" ma:showField="CatchAllData" ma:web="f15e4d92-675c-4df7-a5c5-11f59c7da36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5e4d92-675c-4df7-a5c5-11f59c7da362"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description="" ma:internalName="SharedWithDetails" ma:readOnly="true">
      <xsd:simpleType>
        <xsd:restriction base="dms:Note">
          <xsd:maxLength value="255"/>
        </xsd:restriction>
      </xsd:simpleType>
    </xsd:element>
    <xsd:element name="SharingHintHash" ma:index="30" nillable="true" ma:displayName="Sharing Hint Hash" ma:description="" ma:hidden="true" ma:internalName="SharingHintHash" ma:readOnly="true">
      <xsd:simpleType>
        <xsd:restriction base="dms:Text"/>
      </xsd:simpleType>
    </xsd:element>
    <xsd:element name="Records_x0020_Status" ma:index="33" nillable="true" ma:displayName="Records Status" ma:default="Pending" ma:internalName="Records_x0020_Status">
      <xsd:simpleType>
        <xsd:restriction base="dms:Text"/>
      </xsd:simpleType>
    </xsd:element>
    <xsd:element name="Records_x0020_Date" ma:index="34" nillable="true" ma:displayName="Records Date" ma:hidden="true" ma:internalName="Records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fb04b93-f80e-4cfc-a679-69db66f91c5a" elementFormDefault="qualified">
    <xsd:import namespace="http://schemas.microsoft.com/office/2006/documentManagement/types"/>
    <xsd:import namespace="http://schemas.microsoft.com/office/infopath/2007/PartnerControls"/>
    <xsd:element name="MediaServiceMetadata" ma:index="31" nillable="true" ma:displayName="MediaServiceMetadata" ma:description="" ma:hidden="true" ma:internalName="MediaServiceMetadata" ma:readOnly="true">
      <xsd:simpleType>
        <xsd:restriction base="dms:Note"/>
      </xsd:simpleType>
    </xsd:element>
    <xsd:element name="MediaServiceFastMetadata" ma:index="32" nillable="true" ma:displayName="MediaServiceFastMetadata" ma:description=""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OCR" ma:index="36" nillable="true" ma:displayName="Extracted Text" ma:internalName="MediaServiceOCR" ma:readOnly="true">
      <xsd:simpleType>
        <xsd:restriction base="dms:Note">
          <xsd:maxLength value="255"/>
        </xsd:restriction>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ServiceDateTaken" ma:index="39" nillable="true" ma:displayName="MediaServiceDateTaken" ma:hidden="true" ma:internalName="MediaServiceDateTaken" ma:readOnly="true">
      <xsd:simpleType>
        <xsd:restriction base="dms:Text"/>
      </xsd:simpleType>
    </xsd:element>
    <xsd:element name="MediaServiceLocation" ma:index="4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29f62856-1543-49d4-a736-4569d363f533" ContentTypeId="0x0101" PreviousValue="false"/>
</file>

<file path=customXml/itemProps1.xml><?xml version="1.0" encoding="utf-8"?>
<ds:datastoreItem xmlns:ds="http://schemas.openxmlformats.org/officeDocument/2006/customXml" ds:itemID="{DC385575-21B0-4C8B-B864-8DFDDAE41593}">
  <ds:schemaRefs>
    <ds:schemaRef ds:uri="http://schemas.microsoft.com/sharepoint/v3/contenttype/forms"/>
  </ds:schemaRefs>
</ds:datastoreItem>
</file>

<file path=customXml/itemProps2.xml><?xml version="1.0" encoding="utf-8"?>
<ds:datastoreItem xmlns:ds="http://schemas.openxmlformats.org/officeDocument/2006/customXml" ds:itemID="{D155DF3A-040B-4485-9390-9C90CBC4DFBC}">
  <ds:schemaRefs>
    <ds:schemaRef ds:uri="http://purl.org/dc/terms/"/>
    <ds:schemaRef ds:uri="4ffa91fb-a0ff-4ac5-b2db-65c790d184a4"/>
    <ds:schemaRef ds:uri="http://purl.org/dc/elements/1.1/"/>
    <ds:schemaRef ds:uri="http://schemas.microsoft.com/sharepoint/v3/fields"/>
    <ds:schemaRef ds:uri="cfb04b93-f80e-4cfc-a679-69db66f91c5a"/>
    <ds:schemaRef ds:uri="f15e4d92-675c-4df7-a5c5-11f59c7da362"/>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sharepoint.v3"/>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1191D7D6-E8C4-4AC5-8169-269CB5D244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f15e4d92-675c-4df7-a5c5-11f59c7da362"/>
    <ds:schemaRef ds:uri="cfb04b93-f80e-4cfc-a679-69db66f91c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3D79013-56E5-4D91-9494-753AA2F7FC53}">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ECCC - Generic Deck_Lines_Green_16;9</Template>
  <TotalTime>23755</TotalTime>
  <Words>5630</Words>
  <Application>Microsoft Office PowerPoint</Application>
  <PresentationFormat>Widescreen</PresentationFormat>
  <Paragraphs>955</Paragraphs>
  <Slides>35</Slides>
  <Notes>0</Notes>
  <HiddenSlides>5</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35</vt:i4>
      </vt:variant>
    </vt:vector>
  </HeadingPairs>
  <TitlesOfParts>
    <vt:vector size="44" baseType="lpstr">
      <vt:lpstr>Arial</vt:lpstr>
      <vt:lpstr>Calibri</vt:lpstr>
      <vt:lpstr>Cambria Math</vt:lpstr>
      <vt:lpstr>Times New Roman</vt:lpstr>
      <vt:lpstr>Wingdings</vt:lpstr>
      <vt:lpstr>Office Theme</vt:lpstr>
      <vt:lpstr>Custom Design</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Environment Climate Change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Liggio,John [Ontario]</dc:creator>
  <cp:lastModifiedBy>Hogrefe, Christian</cp:lastModifiedBy>
  <cp:revision>358</cp:revision>
  <dcterms:created xsi:type="dcterms:W3CDTF">2020-11-09T15:04:16Z</dcterms:created>
  <dcterms:modified xsi:type="dcterms:W3CDTF">2021-06-03T14:55:57Z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0x0101006BB51AD608DEEA449B502CF428234600</vt:lpwstr>
  </property>
</Properties>
</file>